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media/image31.png" ContentType="image/png"/>
  <Override PartName="/ppt/media/image7.jpeg" ContentType="image/jpeg"/>
  <Override PartName="/ppt/media/image28.jpeg" ContentType="image/jpeg"/>
  <Override PartName="/ppt/media/image1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21.png" ContentType="image/pn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png" ContentType="image/png"/>
  <Override PartName="/ppt/media/image13.png" ContentType="image/png"/>
  <Override PartName="/ppt/media/image29.png" ContentType="image/png"/>
  <Override PartName="/ppt/media/image14.jpeg" ContentType="image/jpeg"/>
  <Override PartName="/ppt/media/image15.png" ContentType="image/png"/>
  <Override PartName="/ppt/media/image16.png" ContentType="image/png"/>
  <Override PartName="/ppt/media/image17.jpeg" ContentType="image/jpeg"/>
  <Override PartName="/ppt/media/image18.png" ContentType="image/png"/>
  <Override PartName="/ppt/media/image19.png" ContentType="image/png"/>
  <Override PartName="/ppt/media/image20.png" ContentType="image/png"/>
  <Override PartName="/ppt/media/image22.jpeg" ContentType="image/jpeg"/>
  <Override PartName="/ppt/media/image23.jpeg" ContentType="image/jpeg"/>
  <Override PartName="/ppt/media/image24.jpeg" ContentType="image/jpeg"/>
  <Override PartName="/ppt/media/image25.png" ContentType="image/png"/>
  <Override PartName="/ppt/media/image38.wmf" ContentType="image/x-wmf"/>
  <Override PartName="/ppt/media/image26.png" ContentType="image/png"/>
  <Override PartName="/ppt/media/image27.jpeg" ContentType="image/jpeg"/>
  <Override PartName="/ppt/media/image30.jpeg" ContentType="image/jpeg"/>
  <Override PartName="/ppt/media/image32.jpeg" ContentType="image/jpeg"/>
  <Override PartName="/ppt/media/image33.jpeg" ContentType="image/jpeg"/>
  <Override PartName="/ppt/media/image34.wmf" ContentType="image/x-wmf"/>
  <Override PartName="/ppt/media/image35.wmf" ContentType="image/x-wmf"/>
  <Override PartName="/ppt/media/image36.png" ContentType="image/png"/>
  <Override PartName="/ppt/media/image37.png" ContentType="image/png"/>
  <Override PartName="/ppt/media/image39.png" ContentType="image/png"/>
  <Override PartName="/ppt/media/image40.png" ContentType="image/png"/>
  <Override PartName="/ppt/media/image41.jpeg" ContentType="image/jpeg"/>
  <Override PartName="/ppt/media/image4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12192000" cy="6858000"/>
  <p:notesSz cx="9875837" cy="67421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7D908473-5CB6-47BD-B2D5-67BACA1D53E9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body"/>
          </p:nvPr>
        </p:nvSpPr>
        <p:spPr>
          <a:xfrm>
            <a:off x="987480" y="3244680"/>
            <a:ext cx="7900200" cy="265428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370" name="TextShape 2"/>
          <p:cNvSpPr txBox="1"/>
          <p:nvPr/>
        </p:nvSpPr>
        <p:spPr>
          <a:xfrm>
            <a:off x="5594040" y="6403680"/>
            <a:ext cx="4279320" cy="338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2C94B68-11A5-422E-94E9-C574E015B1C2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body"/>
          </p:nvPr>
        </p:nvSpPr>
        <p:spPr>
          <a:xfrm>
            <a:off x="987480" y="3244680"/>
            <a:ext cx="7900200" cy="265428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388" name="TextShape 2"/>
          <p:cNvSpPr txBox="1"/>
          <p:nvPr/>
        </p:nvSpPr>
        <p:spPr>
          <a:xfrm>
            <a:off x="5594040" y="6403680"/>
            <a:ext cx="4279320" cy="338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2ECDACE-ED4B-4740-AA8D-6AA41DACB4FB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body"/>
          </p:nvPr>
        </p:nvSpPr>
        <p:spPr>
          <a:xfrm>
            <a:off x="987480" y="3244680"/>
            <a:ext cx="7900200" cy="265428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390" name="TextShape 2"/>
          <p:cNvSpPr txBox="1"/>
          <p:nvPr/>
        </p:nvSpPr>
        <p:spPr>
          <a:xfrm>
            <a:off x="5594040" y="6403680"/>
            <a:ext cx="4279320" cy="338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E0DEBF7-69D9-4A9A-8819-9956E3908160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body"/>
          </p:nvPr>
        </p:nvSpPr>
        <p:spPr>
          <a:xfrm>
            <a:off x="987480" y="3244680"/>
            <a:ext cx="7900200" cy="265428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392" name="TextShape 2"/>
          <p:cNvSpPr txBox="1"/>
          <p:nvPr/>
        </p:nvSpPr>
        <p:spPr>
          <a:xfrm>
            <a:off x="5594040" y="6403680"/>
            <a:ext cx="4279320" cy="338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ABE31EE-C482-4288-B845-A54C47B0D35D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>
            <a:off x="987480" y="3244680"/>
            <a:ext cx="7900200" cy="265428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394" name="TextShape 2"/>
          <p:cNvSpPr txBox="1"/>
          <p:nvPr/>
        </p:nvSpPr>
        <p:spPr>
          <a:xfrm>
            <a:off x="5594040" y="6403680"/>
            <a:ext cx="4279320" cy="338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0344CD5-35B2-41B5-B56E-60282E0B0A98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body"/>
          </p:nvPr>
        </p:nvSpPr>
        <p:spPr>
          <a:xfrm>
            <a:off x="987480" y="3244680"/>
            <a:ext cx="7900200" cy="265428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396" name="TextShape 2"/>
          <p:cNvSpPr txBox="1"/>
          <p:nvPr/>
        </p:nvSpPr>
        <p:spPr>
          <a:xfrm>
            <a:off x="5594040" y="6403680"/>
            <a:ext cx="4279320" cy="338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B12B290-0DBB-4BF1-AFBA-B8526A15EA08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body"/>
          </p:nvPr>
        </p:nvSpPr>
        <p:spPr>
          <a:xfrm>
            <a:off x="987480" y="3244680"/>
            <a:ext cx="7900200" cy="265428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398" name="TextShape 2"/>
          <p:cNvSpPr txBox="1"/>
          <p:nvPr/>
        </p:nvSpPr>
        <p:spPr>
          <a:xfrm>
            <a:off x="5594040" y="6403680"/>
            <a:ext cx="4279320" cy="338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0D91D70-5669-473E-AB77-F24298677EC4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body"/>
          </p:nvPr>
        </p:nvSpPr>
        <p:spPr>
          <a:xfrm>
            <a:off x="987480" y="3244680"/>
            <a:ext cx="7900200" cy="265428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400" name="TextShape 2"/>
          <p:cNvSpPr txBox="1"/>
          <p:nvPr/>
        </p:nvSpPr>
        <p:spPr>
          <a:xfrm>
            <a:off x="5594040" y="6403680"/>
            <a:ext cx="4279320" cy="338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3F6C84E-CE17-4D02-A090-07D93FC6D41B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body"/>
          </p:nvPr>
        </p:nvSpPr>
        <p:spPr>
          <a:xfrm>
            <a:off x="987480" y="3244680"/>
            <a:ext cx="7900200" cy="265428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402" name="TextShape 2"/>
          <p:cNvSpPr txBox="1"/>
          <p:nvPr/>
        </p:nvSpPr>
        <p:spPr>
          <a:xfrm>
            <a:off x="5594040" y="6403680"/>
            <a:ext cx="4279320" cy="338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0BD27E8-B1F0-47F9-958B-B7FC0A724E40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body"/>
          </p:nvPr>
        </p:nvSpPr>
        <p:spPr>
          <a:xfrm>
            <a:off x="987480" y="3244680"/>
            <a:ext cx="7900200" cy="265428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404" name="TextShape 2"/>
          <p:cNvSpPr txBox="1"/>
          <p:nvPr/>
        </p:nvSpPr>
        <p:spPr>
          <a:xfrm>
            <a:off x="5594040" y="6403680"/>
            <a:ext cx="4279320" cy="338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0969211-2469-4BC1-85C2-92A053ED419C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body"/>
          </p:nvPr>
        </p:nvSpPr>
        <p:spPr>
          <a:xfrm>
            <a:off x="987480" y="3244680"/>
            <a:ext cx="7900200" cy="265428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406" name="TextShape 2"/>
          <p:cNvSpPr txBox="1"/>
          <p:nvPr/>
        </p:nvSpPr>
        <p:spPr>
          <a:xfrm>
            <a:off x="5594040" y="6403680"/>
            <a:ext cx="4279320" cy="338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2164D7A-1E0A-4267-B383-AB19E2D8FC50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body"/>
          </p:nvPr>
        </p:nvSpPr>
        <p:spPr>
          <a:xfrm>
            <a:off x="987480" y="3244680"/>
            <a:ext cx="7900200" cy="265428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372" name="TextShape 2"/>
          <p:cNvSpPr txBox="1"/>
          <p:nvPr/>
        </p:nvSpPr>
        <p:spPr>
          <a:xfrm>
            <a:off x="5594040" y="6403680"/>
            <a:ext cx="4279320" cy="338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5AC6F9A-F189-4241-A70A-106CACE3BA99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body"/>
          </p:nvPr>
        </p:nvSpPr>
        <p:spPr>
          <a:xfrm>
            <a:off x="987480" y="3244680"/>
            <a:ext cx="7900200" cy="265428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408" name="TextShape 2"/>
          <p:cNvSpPr txBox="1"/>
          <p:nvPr/>
        </p:nvSpPr>
        <p:spPr>
          <a:xfrm>
            <a:off x="5594040" y="6403680"/>
            <a:ext cx="4279320" cy="338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9084B37-B036-47D6-88EA-A7C0DFFB9982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body"/>
          </p:nvPr>
        </p:nvSpPr>
        <p:spPr>
          <a:xfrm>
            <a:off x="987480" y="3244680"/>
            <a:ext cx="7900200" cy="265428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5594040" y="6403680"/>
            <a:ext cx="4279320" cy="338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D1AF830-BB2F-4AED-A220-CB073A71B9DC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body"/>
          </p:nvPr>
        </p:nvSpPr>
        <p:spPr>
          <a:xfrm>
            <a:off x="987480" y="3244680"/>
            <a:ext cx="7900200" cy="265428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412" name="TextShape 2"/>
          <p:cNvSpPr txBox="1"/>
          <p:nvPr/>
        </p:nvSpPr>
        <p:spPr>
          <a:xfrm>
            <a:off x="5594040" y="6403680"/>
            <a:ext cx="4279320" cy="338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23003C7-0B66-4F50-8979-BFF0D74A2CCF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body"/>
          </p:nvPr>
        </p:nvSpPr>
        <p:spPr>
          <a:xfrm>
            <a:off x="987480" y="3244680"/>
            <a:ext cx="7900200" cy="265428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374" name="TextShape 2"/>
          <p:cNvSpPr txBox="1"/>
          <p:nvPr/>
        </p:nvSpPr>
        <p:spPr>
          <a:xfrm>
            <a:off x="5594040" y="6403680"/>
            <a:ext cx="4279320" cy="338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9C3859D-A6CF-408D-AB18-9D860A46DD62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body"/>
          </p:nvPr>
        </p:nvSpPr>
        <p:spPr>
          <a:xfrm>
            <a:off x="987480" y="3244680"/>
            <a:ext cx="7900200" cy="265428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376" name="TextShape 2"/>
          <p:cNvSpPr txBox="1"/>
          <p:nvPr/>
        </p:nvSpPr>
        <p:spPr>
          <a:xfrm>
            <a:off x="5594040" y="6403680"/>
            <a:ext cx="4279320" cy="338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C94D9FD-B81D-48FD-9418-00B693B3E276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body"/>
          </p:nvPr>
        </p:nvSpPr>
        <p:spPr>
          <a:xfrm>
            <a:off x="987480" y="3244680"/>
            <a:ext cx="7900200" cy="265428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378" name="TextShape 2"/>
          <p:cNvSpPr txBox="1"/>
          <p:nvPr/>
        </p:nvSpPr>
        <p:spPr>
          <a:xfrm>
            <a:off x="5594040" y="6403680"/>
            <a:ext cx="4279320" cy="338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51DA588-D802-4E70-8421-A01AA1D2A49B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body"/>
          </p:nvPr>
        </p:nvSpPr>
        <p:spPr>
          <a:xfrm>
            <a:off x="987480" y="3244680"/>
            <a:ext cx="7900200" cy="265428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380" name="TextShape 2"/>
          <p:cNvSpPr txBox="1"/>
          <p:nvPr/>
        </p:nvSpPr>
        <p:spPr>
          <a:xfrm>
            <a:off x="5594040" y="6403680"/>
            <a:ext cx="4279320" cy="338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E8A7087-4C89-47AE-B398-B326C0A0960C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body"/>
          </p:nvPr>
        </p:nvSpPr>
        <p:spPr>
          <a:xfrm>
            <a:off x="987480" y="3244680"/>
            <a:ext cx="7900200" cy="265428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382" name="TextShape 2"/>
          <p:cNvSpPr txBox="1"/>
          <p:nvPr/>
        </p:nvSpPr>
        <p:spPr>
          <a:xfrm>
            <a:off x="5594040" y="6403680"/>
            <a:ext cx="4279320" cy="338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65E782D-B2B6-4B72-8022-8F168281D0A0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body"/>
          </p:nvPr>
        </p:nvSpPr>
        <p:spPr>
          <a:xfrm>
            <a:off x="987480" y="3244680"/>
            <a:ext cx="7900200" cy="265428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384" name="TextShape 2"/>
          <p:cNvSpPr txBox="1"/>
          <p:nvPr/>
        </p:nvSpPr>
        <p:spPr>
          <a:xfrm>
            <a:off x="5594040" y="6403680"/>
            <a:ext cx="4279320" cy="338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8B404C1-F22C-4915-BC52-71C8E6032B83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body"/>
          </p:nvPr>
        </p:nvSpPr>
        <p:spPr>
          <a:xfrm>
            <a:off x="987480" y="3244680"/>
            <a:ext cx="7900200" cy="265428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386" name="TextShape 2"/>
          <p:cNvSpPr txBox="1"/>
          <p:nvPr/>
        </p:nvSpPr>
        <p:spPr>
          <a:xfrm>
            <a:off x="5594040" y="6403680"/>
            <a:ext cx="4279320" cy="338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9A811D3-89E8-4FB9-93AD-B05C1DCB5203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1506960" y="2404440"/>
            <a:ext cx="7766640" cy="7630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1506960" y="2404440"/>
            <a:ext cx="7766640" cy="7630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ubTitle"/>
          </p:nvPr>
        </p:nvSpPr>
        <p:spPr>
          <a:xfrm>
            <a:off x="1506960" y="2404440"/>
            <a:ext cx="7766640" cy="7630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subTitle"/>
          </p:nvPr>
        </p:nvSpPr>
        <p:spPr>
          <a:xfrm>
            <a:off x="1506960" y="2404440"/>
            <a:ext cx="7766640" cy="7630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accent1">
                <a:alpha val="7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accent1">
                <a:alpha val="7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0" y="4013280"/>
            <a:ext cx="448200" cy="2844360"/>
          </a:xfrm>
          <a:prstGeom prst="triangle">
            <a:avLst>
              <a:gd name="adj" fmla="val 0"/>
            </a:avLst>
          </a:prstGeom>
          <a:solidFill>
            <a:schemeClr val="accent1"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0" y="-7920"/>
            <a:ext cx="863280" cy="5697720"/>
          </a:xfrm>
          <a:custGeom>
            <a:avLst/>
            <a:gdLst/>
            <a:ahLst/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" name="Line 12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accent1">
                <a:alpha val="7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Line 13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accent1">
                <a:alpha val="7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" name="CustomShape 15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" name="PlaceHolder 2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r>
              <a:rPr b="0" lang="en-US" sz="5400" spc="-1" strike="noStrike">
                <a:solidFill>
                  <a:srgbClr val="5fcbef"/>
                </a:solidFill>
                <a:latin typeface="Trebuchet MS"/>
              </a:rPr>
              <a:t>Образец заголовка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" name="PlaceHolder 22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F751FB2-9D7B-4387-9DF5-99BC22A9CD0A}" type="datetime">
              <a:rPr b="0" lang="ru-RU" sz="900" spc="-1" strike="noStrike">
                <a:solidFill>
                  <a:srgbClr val="8b8b8b"/>
                </a:solidFill>
                <a:latin typeface="Trebuchet MS"/>
              </a:rPr>
              <a:t>11.2.20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22" name="PlaceHolder 23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83DD41F-7BB9-4CAB-958F-9E38F79EF72A}" type="slidenum">
              <a:rPr b="0" lang="ru-RU" sz="900" spc="-1" strike="noStrike">
                <a:solidFill>
                  <a:srgbClr val="5fcbef"/>
                </a:solidFill>
                <a:latin typeface="Trebuchet MS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accent1">
                <a:alpha val="7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2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accent1">
                <a:alpha val="7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4" name="CustomShape 4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" name="CustomShape 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6" name="CustomShape 6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7" name="CustomShape 7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8" name="CustomShape 8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9" name="CustomShape 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0" name="CustomShape 10"/>
          <p:cNvSpPr/>
          <p:nvPr/>
        </p:nvSpPr>
        <p:spPr>
          <a:xfrm>
            <a:off x="0" y="4013280"/>
            <a:ext cx="448200" cy="2844360"/>
          </a:xfrm>
          <a:prstGeom prst="triangle">
            <a:avLst>
              <a:gd name="adj" fmla="val 0"/>
            </a:avLst>
          </a:prstGeom>
          <a:solidFill>
            <a:schemeClr val="accent1"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1" name="PlaceHolder 1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5fcbef"/>
                </a:solidFill>
                <a:latin typeface="Trebuchet MS"/>
              </a:rPr>
              <a:t>Образец заголовка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2" name="PlaceHolder 1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Второй уровень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Третий уровень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Четвертый уровень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Пятый уровень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3" name="PlaceHolder 13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ADFB61F-73D1-41C2-892D-950D2AB1F92B}" type="datetime">
              <a:rPr b="0" lang="ru-RU" sz="900" spc="-1" strike="noStrike">
                <a:solidFill>
                  <a:srgbClr val="8b8b8b"/>
                </a:solidFill>
                <a:latin typeface="Trebuchet MS"/>
              </a:rPr>
              <a:t>11.2.20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74" name="PlaceHolder 14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75" name="PlaceHolder 15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1BA595B-05CE-472F-8142-051139E0E37B}" type="slidenum">
              <a:rPr b="0" lang="ru-RU" sz="900" spc="-1" strike="noStrike">
                <a:solidFill>
                  <a:srgbClr val="5fcbef"/>
                </a:solidFill>
                <a:latin typeface="Trebuchet MS"/>
              </a:rPr>
              <a:t>1</a:t>
            </a:fld>
            <a:endParaRPr b="0" lang="ru-RU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accent1">
                <a:alpha val="7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3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accent1">
                <a:alpha val="7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4" name="CustomShape 3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5" name="CustomShape 4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6" name="CustomShape 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7" name="CustomShape 6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8" name="CustomShape 7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9" name="CustomShape 8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0" name="CustomShape 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1" name="CustomShape 10"/>
          <p:cNvSpPr/>
          <p:nvPr/>
        </p:nvSpPr>
        <p:spPr>
          <a:xfrm>
            <a:off x="0" y="4013280"/>
            <a:ext cx="448200" cy="2844360"/>
          </a:xfrm>
          <a:prstGeom prst="triangle">
            <a:avLst>
              <a:gd name="adj" fmla="val 0"/>
            </a:avLst>
          </a:prstGeom>
          <a:solidFill>
            <a:schemeClr val="accent1"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2" name="PlaceHolder 1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5fcbef"/>
                </a:solidFill>
                <a:latin typeface="Trebuchet MS"/>
              </a:rPr>
              <a:t>Образец заголовка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3" name="PlaceHolder 1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Второй уровень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Третий уровень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Четвертый уровень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Пятый уровень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4" name="PlaceHolder 13"/>
          <p:cNvSpPr>
            <a:spLocks noGrp="1"/>
          </p:cNvSpPr>
          <p:nvPr>
            <p:ph type="body"/>
          </p:nvPr>
        </p:nvSpPr>
        <p:spPr>
          <a:xfrm>
            <a:off x="5090040" y="2160720"/>
            <a:ext cx="4183560" cy="388044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Второй уровень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Третий уровень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Четвертый уровень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Пятый уровень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5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9374715-3A4E-476D-ADD7-B24EB50436B3}" type="datetime">
              <a:rPr b="0" lang="ru-RU" sz="900" spc="-1" strike="noStrike">
                <a:solidFill>
                  <a:srgbClr val="8b8b8b"/>
                </a:solidFill>
                <a:latin typeface="Trebuchet MS"/>
              </a:rPr>
              <a:t>11.2.20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126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27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6374760-2D6A-4B73-BE5C-EAE01819D45A}" type="slidenum">
              <a:rPr b="0" lang="ru-RU" sz="900" spc="-1" strike="noStrike">
                <a:solidFill>
                  <a:srgbClr val="5fcbef"/>
                </a:solidFill>
                <a:latin typeface="Trebuchet MS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accent1">
                <a:alpha val="7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5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accent1">
                <a:alpha val="7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6" name="CustomShape 3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7" name="CustomShape 4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8" name="CustomShape 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9" name="CustomShape 6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0" name="CustomShape 7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1" name="CustomShape 8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2" name="CustomShape 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3" name="CustomShape 10"/>
          <p:cNvSpPr/>
          <p:nvPr/>
        </p:nvSpPr>
        <p:spPr>
          <a:xfrm>
            <a:off x="0" y="4013280"/>
            <a:ext cx="448200" cy="2844360"/>
          </a:xfrm>
          <a:prstGeom prst="triangle">
            <a:avLst>
              <a:gd name="adj" fmla="val 0"/>
            </a:avLst>
          </a:prstGeom>
          <a:solidFill>
            <a:schemeClr val="accent1"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4" name="PlaceHolder 1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5fcbef"/>
                </a:solidFill>
                <a:latin typeface="Trebuchet MS"/>
              </a:rPr>
              <a:t>Образец заголовка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5" name="PlaceHolder 12"/>
          <p:cNvSpPr>
            <a:spLocks noGrp="1"/>
          </p:cNvSpPr>
          <p:nvPr>
            <p:ph type="body"/>
          </p:nvPr>
        </p:nvSpPr>
        <p:spPr>
          <a:xfrm>
            <a:off x="675720" y="2161080"/>
            <a:ext cx="4185360" cy="5760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76" name="PlaceHolder 13"/>
          <p:cNvSpPr>
            <a:spLocks noGrp="1"/>
          </p:cNvSpPr>
          <p:nvPr>
            <p:ph type="body"/>
          </p:nvPr>
        </p:nvSpPr>
        <p:spPr>
          <a:xfrm>
            <a:off x="675720" y="2737080"/>
            <a:ext cx="4185360" cy="3303720"/>
          </a:xfrm>
          <a:prstGeom prst="rect">
            <a:avLst/>
          </a:prstGeom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Второй уровень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Третий уровень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Четвертый уровень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Пятый уровень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77" name="PlaceHolder 14"/>
          <p:cNvSpPr>
            <a:spLocks noGrp="1"/>
          </p:cNvSpPr>
          <p:nvPr>
            <p:ph type="body"/>
          </p:nvPr>
        </p:nvSpPr>
        <p:spPr>
          <a:xfrm>
            <a:off x="5088240" y="2161080"/>
            <a:ext cx="4185360" cy="5760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78" name="PlaceHolder 15"/>
          <p:cNvSpPr>
            <a:spLocks noGrp="1"/>
          </p:cNvSpPr>
          <p:nvPr>
            <p:ph type="body"/>
          </p:nvPr>
        </p:nvSpPr>
        <p:spPr>
          <a:xfrm>
            <a:off x="5088240" y="2737080"/>
            <a:ext cx="4185360" cy="3303720"/>
          </a:xfrm>
          <a:prstGeom prst="rect">
            <a:avLst/>
          </a:prstGeom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Второй уровень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Третий уровень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Четвертый уровень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Пятый уровень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79" name="PlaceHolder 16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0305061-3A1E-46FC-8676-F9374F7296B9}" type="datetime">
              <a:rPr b="0" lang="ru-RU" sz="900" spc="-1" strike="noStrike">
                <a:solidFill>
                  <a:srgbClr val="8b8b8b"/>
                </a:solidFill>
                <a:latin typeface="Trebuchet MS"/>
              </a:rPr>
              <a:t>11.2.20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180" name="PlaceHolder 17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81" name="PlaceHolder 18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ABC51E3-2204-4200-ACE8-930C285F3DBF}" type="slidenum">
              <a:rPr b="0" lang="ru-RU" sz="900" spc="-1" strike="noStrike">
                <a:solidFill>
                  <a:srgbClr val="5fcbef"/>
                </a:solidFill>
                <a:latin typeface="Trebuchet MS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image" Target="../media/image35.wmf"/><Relationship Id="rId3" Type="http://schemas.openxmlformats.org/officeDocument/2006/relationships/image" Target="../media/image36.png"/><Relationship Id="rId4" Type="http://schemas.openxmlformats.org/officeDocument/2006/relationships/slideLayout" Target="../slideLayouts/slideLayout37.xml"/><Relationship Id="rId5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wmf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slideLayout" Target="../slideLayouts/slideLayout37.xml"/><Relationship Id="rId6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hyperlink" Target="http://irkobl.ru/sites/regpolicy/public/konkurs_tos" TargetMode="External"/><Relationship Id="rId2" Type="http://schemas.openxmlformats.org/officeDocument/2006/relationships/hyperlink" Target="https://irkobl.ru/sites/ngo/gubernskoe_sobranie_obshchestvennosti_irkutskoy_oblasti/&#1050;&#1086;&#1085;&#1082;&#1091;&#1088;&#1089;%202019%20&#1075;&#1086;&#1076;&#1072;/" TargetMode="External"/><Relationship Id="rId3" Type="http://schemas.openxmlformats.org/officeDocument/2006/relationships/hyperlink" Target="https://&#1076;&#1086;&#1073;&#1088;&#1086;&#1074;&#1086;&#1083;&#1100;&#1094;&#1099;&#1088;&#1086;&#1089;&#1089;&#1080;&#1080;.&#1088;&#1092;/" TargetMode="External"/><Relationship Id="rId4" Type="http://schemas.openxmlformats.org/officeDocument/2006/relationships/hyperlink" Target="https://&#1087;&#1088;&#1077;&#1079;&#1080;&#1076;&#1077;&#1085;&#1090;&#1089;&#1082;&#1080;&#1077;&#1075;&#1088;&#1072;&#1085;&#1090;&#1099;.&#1088;&#1092;/" TargetMode="External"/><Relationship Id="rId5" Type="http://schemas.openxmlformats.org/officeDocument/2006/relationships/slideLayout" Target="../slideLayouts/slideLayout37.xml"/><Relationship Id="rId6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slideLayout" Target="../slideLayouts/slideLayout28.xml"/><Relationship Id="rId10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slideLayout" Target="../slideLayouts/slideLayout37.xml"/><Relationship Id="rId10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1347120" y="3088080"/>
            <a:ext cx="7766640" cy="1645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002060"/>
                </a:solidFill>
                <a:latin typeface="Times New Roman"/>
                <a:ea typeface="Cambria"/>
              </a:rPr>
              <a:t>Что такое ТОС? </a:t>
            </a:r>
            <a:br/>
            <a:r>
              <a:rPr b="0" lang="en-US" sz="4000" spc="-1" strike="noStrike">
                <a:solidFill>
                  <a:srgbClr val="002060"/>
                </a:solidFill>
                <a:latin typeface="Times New Roman"/>
                <a:ea typeface="Cambria"/>
              </a:rPr>
              <a:t>От этапа создания до развития</a:t>
            </a:r>
            <a:endParaRPr b="0" lang="en-US" sz="4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4115520" y="271440"/>
            <a:ext cx="3960720" cy="1530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0" lang="ru-RU" sz="1400" spc="-1" strike="noStrike">
                <a:solidFill>
                  <a:srgbClr val="002060"/>
                </a:solidFill>
                <a:latin typeface="Times New Roman"/>
              </a:rPr>
              <a:t>Управление Губернатора Иркутской области и Правительства Иркутской области по связям с общественностью и национальным отношениям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0" lang="ru-RU" sz="1400" spc="-1" strike="noStrike">
                <a:solidFill>
                  <a:srgbClr val="002060"/>
                </a:solidFill>
                <a:latin typeface="Times New Roman"/>
              </a:rPr>
              <a:t>Областное государственное казенное учреждение «Ресурсный центр по поддержке некоммерческих организаций Иркутской области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225" name="Рисунок 3" descr=""/>
          <p:cNvPicPr/>
          <p:nvPr/>
        </p:nvPicPr>
        <p:blipFill>
          <a:blip r:embed="rId1"/>
          <a:stretch/>
        </p:blipFill>
        <p:spPr>
          <a:xfrm>
            <a:off x="2565720" y="271440"/>
            <a:ext cx="1255680" cy="153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501120" y="15624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2060"/>
                </a:solidFill>
                <a:latin typeface="Times New Roman"/>
              </a:rPr>
              <a:t>Повестка собрания: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95" name="TextShape 2"/>
          <p:cNvSpPr txBox="1"/>
          <p:nvPr/>
        </p:nvSpPr>
        <p:spPr>
          <a:xfrm>
            <a:off x="4546800" y="1002960"/>
            <a:ext cx="5308920" cy="5388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Избрание председателя и секретаря собрания 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Формирование инициативной группы для проведения мероприятий по созданию ТОС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Подготовка предложений по: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3430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наименованию ТОС;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3430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границам ТОС;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3430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проекту Устава ТОС;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3430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структуре и составу совета ТОС;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3430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кандидатуре председателя  совета ТОС.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96" name="Рисунок 6" descr=""/>
          <p:cNvPicPr/>
          <p:nvPr/>
        </p:nvPicPr>
        <p:blipFill>
          <a:blip r:embed="rId1"/>
          <a:stretch/>
        </p:blipFill>
        <p:spPr>
          <a:xfrm>
            <a:off x="392040" y="1477080"/>
            <a:ext cx="4154400" cy="4218840"/>
          </a:xfrm>
          <a:prstGeom prst="rect">
            <a:avLst/>
          </a:prstGeom>
          <a:ln>
            <a:noFill/>
          </a:ln>
        </p:spPr>
      </p:pic>
      <p:sp>
        <p:nvSpPr>
          <p:cNvPr id="297" name="CustomShape 3"/>
          <p:cNvSpPr/>
          <p:nvPr/>
        </p:nvSpPr>
        <p:spPr>
          <a:xfrm>
            <a:off x="10000800" y="5638320"/>
            <a:ext cx="2692080" cy="14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ОГКУ «Ресурсный центр по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поддержке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 НКО Иркутской области»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г. Иркутск, ул. Ленина, 54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тел. 8 (3952) 202-142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resurscenter.ngo@gmail.com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456480" y="12924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2060"/>
                </a:solidFill>
                <a:latin typeface="Times New Roman"/>
              </a:rPr>
              <a:t>ШАГ 2. Утверждение границ ТОС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99" name="TextShape 2"/>
          <p:cNvSpPr txBox="1"/>
          <p:nvPr/>
        </p:nvSpPr>
        <p:spPr>
          <a:xfrm>
            <a:off x="2005560" y="1324440"/>
            <a:ext cx="6332760" cy="707400"/>
          </a:xfrm>
          <a:prstGeom prst="rect">
            <a:avLst/>
          </a:prstGeom>
          <a:solidFill>
            <a:srgbClr val="bfeaf9"/>
          </a:solidFill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Заявление в представительные органы местного самоуправления об утверждении границ ТОС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00" name="TextShape 3"/>
          <p:cNvSpPr txBox="1"/>
          <p:nvPr/>
        </p:nvSpPr>
        <p:spPr>
          <a:xfrm>
            <a:off x="2005560" y="3169800"/>
            <a:ext cx="6332760" cy="707400"/>
          </a:xfrm>
          <a:prstGeom prst="rect">
            <a:avLst/>
          </a:prstGeom>
          <a:solidFill>
            <a:srgbClr val="bfeaf9"/>
          </a:solidFill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Запрос сведений о численности жителей, обладающих правом на осуществление ТОС домов (с 16 лет)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01" name="CustomShape 4"/>
          <p:cNvSpPr/>
          <p:nvPr/>
        </p:nvSpPr>
        <p:spPr>
          <a:xfrm>
            <a:off x="2005560" y="5015520"/>
            <a:ext cx="6332760" cy="7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Подготовка учредительного собрания/конференции ТОС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02" name="CustomShape 5"/>
          <p:cNvSpPr/>
          <p:nvPr/>
        </p:nvSpPr>
        <p:spPr>
          <a:xfrm>
            <a:off x="4799160" y="2173320"/>
            <a:ext cx="662400" cy="8553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03" name="Рисунок 8" descr=""/>
          <p:cNvPicPr/>
          <p:nvPr/>
        </p:nvPicPr>
        <p:blipFill>
          <a:blip r:embed="rId1"/>
          <a:stretch/>
        </p:blipFill>
        <p:spPr>
          <a:xfrm>
            <a:off x="4799160" y="4001760"/>
            <a:ext cx="694800" cy="889560"/>
          </a:xfrm>
          <a:prstGeom prst="rect">
            <a:avLst/>
          </a:prstGeom>
          <a:ln>
            <a:noFill/>
          </a:ln>
        </p:spPr>
      </p:pic>
      <p:pic>
        <p:nvPicPr>
          <p:cNvPr id="304" name="Рисунок 9" descr=""/>
          <p:cNvPicPr/>
          <p:nvPr/>
        </p:nvPicPr>
        <p:blipFill>
          <a:blip r:embed="rId2"/>
          <a:stretch/>
        </p:blipFill>
        <p:spPr>
          <a:xfrm>
            <a:off x="0" y="5498640"/>
            <a:ext cx="3023640" cy="1359000"/>
          </a:xfrm>
          <a:prstGeom prst="rect">
            <a:avLst/>
          </a:prstGeom>
          <a:ln>
            <a:noFill/>
          </a:ln>
        </p:spPr>
      </p:pic>
      <p:sp>
        <p:nvSpPr>
          <p:cNvPr id="305" name="CustomShape 6"/>
          <p:cNvSpPr/>
          <p:nvPr/>
        </p:nvSpPr>
        <p:spPr>
          <a:xfrm>
            <a:off x="10064880" y="5410080"/>
            <a:ext cx="2692080" cy="14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ОГКУ «Ресурсный центр по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поддержке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 НКО Иркутской области»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г. Иркутск, ул. Ленина, 54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тел. 8 (3952) 202-142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resurscenter.ngo@gmail.com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484560" y="1152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2060"/>
                </a:solidFill>
                <a:latin typeface="Times New Roman"/>
              </a:rPr>
              <a:t>ШАГ 3. Учредительное собрание или конференция граждан 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7" name="TextShape 2"/>
          <p:cNvSpPr txBox="1"/>
          <p:nvPr/>
        </p:nvSpPr>
        <p:spPr>
          <a:xfrm>
            <a:off x="3575880" y="2058480"/>
            <a:ext cx="5262840" cy="4417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Населения о дате, месте и времени, проведения собрания/конференции 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Times New Roman"/>
              </a:rPr>
              <a:t>(не менее чем за 15 дней)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Органов местного самоуправления о проведении учредительного собрания/конференции 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Times New Roman"/>
              </a:rPr>
              <a:t>(не менее чем за 7 дней)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308" name="Рисунок 6" descr=""/>
          <p:cNvPicPr/>
          <p:nvPr/>
        </p:nvPicPr>
        <p:blipFill>
          <a:blip r:embed="rId1"/>
          <a:stretch/>
        </p:blipFill>
        <p:spPr>
          <a:xfrm>
            <a:off x="484560" y="1671480"/>
            <a:ext cx="2868480" cy="4417560"/>
          </a:xfrm>
          <a:prstGeom prst="rect">
            <a:avLst/>
          </a:prstGeom>
          <a:ln>
            <a:noFill/>
          </a:ln>
        </p:spPr>
      </p:pic>
      <p:sp>
        <p:nvSpPr>
          <p:cNvPr id="309" name="CustomShape 3"/>
          <p:cNvSpPr/>
          <p:nvPr/>
        </p:nvSpPr>
        <p:spPr>
          <a:xfrm>
            <a:off x="3657600" y="1420560"/>
            <a:ext cx="46303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ИНФОРМИРОВАНИЕ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10" name="Line 4"/>
          <p:cNvSpPr/>
          <p:nvPr/>
        </p:nvSpPr>
        <p:spPr>
          <a:xfrm>
            <a:off x="3657600" y="1882080"/>
            <a:ext cx="4982760" cy="360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1" name="CustomShape 5"/>
          <p:cNvSpPr/>
          <p:nvPr/>
        </p:nvSpPr>
        <p:spPr>
          <a:xfrm>
            <a:off x="10049040" y="5349960"/>
            <a:ext cx="2692080" cy="14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ОГКУ «Ресурсный центр по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поддержке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 НКО Иркутской области»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г. Иркутск, ул. Ленина, 54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тел. 8 (3952) 202-142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resurscenter.ngo@gmail.com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563040" y="252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2060"/>
                </a:solidFill>
                <a:latin typeface="Times New Roman"/>
              </a:rPr>
              <a:t>ШАГ 3. Учредительное собрание или конференция граждан 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3" name="TextShape 2"/>
          <p:cNvSpPr txBox="1"/>
          <p:nvPr/>
        </p:nvSpPr>
        <p:spPr>
          <a:xfrm>
            <a:off x="563040" y="1599840"/>
            <a:ext cx="4185360" cy="4384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СОБРАНИЕ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14" name="TextShape 3"/>
          <p:cNvSpPr txBox="1"/>
          <p:nvPr/>
        </p:nvSpPr>
        <p:spPr>
          <a:xfrm>
            <a:off x="563040" y="2108160"/>
            <a:ext cx="418536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Участвовать в принятии решения (голосовать) могут только жители территории, на которой создается ТОС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15" name="TextShape 4"/>
          <p:cNvSpPr txBox="1"/>
          <p:nvPr/>
        </p:nvSpPr>
        <p:spPr>
          <a:xfrm>
            <a:off x="4861440" y="3836880"/>
            <a:ext cx="4185360" cy="576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КОНФЕРЕНЦИЯ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16" name="TextShape 5"/>
          <p:cNvSpPr txBox="1"/>
          <p:nvPr/>
        </p:nvSpPr>
        <p:spPr>
          <a:xfrm>
            <a:off x="4861440" y="4471200"/>
            <a:ext cx="4357800" cy="1729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Делегаты – представители   уполномоченные установленным числом жителей территории, на которой создается ТОС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317" name="Рисунок 6" descr=""/>
          <p:cNvPicPr/>
          <p:nvPr/>
        </p:nvPicPr>
        <p:blipFill>
          <a:blip r:embed="rId1"/>
          <a:stretch/>
        </p:blipFill>
        <p:spPr>
          <a:xfrm>
            <a:off x="911880" y="4060080"/>
            <a:ext cx="3091680" cy="2268720"/>
          </a:xfrm>
          <a:prstGeom prst="rect">
            <a:avLst/>
          </a:prstGeom>
          <a:ln>
            <a:noFill/>
          </a:ln>
        </p:spPr>
      </p:pic>
      <p:pic>
        <p:nvPicPr>
          <p:cNvPr id="318" name="Рисунок 10" descr=""/>
          <p:cNvPicPr/>
          <p:nvPr/>
        </p:nvPicPr>
        <p:blipFill>
          <a:blip r:embed="rId2"/>
          <a:stretch/>
        </p:blipFill>
        <p:spPr>
          <a:xfrm>
            <a:off x="4748760" y="1477080"/>
            <a:ext cx="3821040" cy="2205720"/>
          </a:xfrm>
          <a:prstGeom prst="rect">
            <a:avLst/>
          </a:prstGeom>
          <a:ln>
            <a:noFill/>
          </a:ln>
        </p:spPr>
      </p:pic>
      <p:sp>
        <p:nvSpPr>
          <p:cNvPr id="319" name="Line 6"/>
          <p:cNvSpPr/>
          <p:nvPr/>
        </p:nvSpPr>
        <p:spPr>
          <a:xfrm>
            <a:off x="628920" y="2046240"/>
            <a:ext cx="4119480" cy="360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Line 7"/>
          <p:cNvSpPr/>
          <p:nvPr/>
        </p:nvSpPr>
        <p:spPr>
          <a:xfrm>
            <a:off x="4932720" y="4412880"/>
            <a:ext cx="4114080" cy="360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CustomShape 8"/>
          <p:cNvSpPr/>
          <p:nvPr/>
        </p:nvSpPr>
        <p:spPr>
          <a:xfrm>
            <a:off x="10076760" y="5446440"/>
            <a:ext cx="2692080" cy="14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ОГКУ «Ресурсный центр по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поддержке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 НКО Иркутской области»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г. Иркутск, ул. Ленина, 54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тел. 8 (3952) 202-142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resurscenter.ngo@gmail.com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Рисунок 11" descr=""/>
          <p:cNvPicPr/>
          <p:nvPr/>
        </p:nvPicPr>
        <p:blipFill>
          <a:blip r:embed="rId1"/>
          <a:stretch/>
        </p:blipFill>
        <p:spPr>
          <a:xfrm>
            <a:off x="6769440" y="2696400"/>
            <a:ext cx="2986200" cy="2239560"/>
          </a:xfrm>
          <a:prstGeom prst="rect">
            <a:avLst/>
          </a:prstGeom>
          <a:ln>
            <a:noFill/>
          </a:ln>
        </p:spPr>
      </p:pic>
      <p:sp>
        <p:nvSpPr>
          <p:cNvPr id="323" name="TextShape 1"/>
          <p:cNvSpPr txBox="1"/>
          <p:nvPr/>
        </p:nvSpPr>
        <p:spPr>
          <a:xfrm>
            <a:off x="469800" y="396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2060"/>
                </a:solidFill>
                <a:latin typeface="Times New Roman"/>
              </a:rPr>
              <a:t>ШАГ 3. Учредительное собрание или конференция граждан 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469800" y="1367640"/>
            <a:ext cx="6122520" cy="4384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ПОВЕСТКА СОБРАНИЯ/КОНФЕРЕНЦИИ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5" name="TextShape 3"/>
          <p:cNvSpPr txBox="1"/>
          <p:nvPr/>
        </p:nvSpPr>
        <p:spPr>
          <a:xfrm>
            <a:off x="369000" y="2003760"/>
            <a:ext cx="8278560" cy="5193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Избрание председателя и секретаря собрания/конференции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О создании ТОС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О принятии Устава ТОС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Об основных направления деятельности ТОС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Об избрании совета ТОС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Об избрании председателя ТОС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Об избрании ревизионной комиссии ТОС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3200" spc="-1" strike="noStrike">
                <a:solidFill>
                  <a:srgbClr val="ff0000"/>
                </a:solidFill>
                <a:latin typeface="Times New Roman"/>
              </a:rPr>
              <a:t>!</a:t>
            </a:r>
            <a:r>
              <a:rPr b="0" lang="en-US" sz="1800" spc="-1" strike="noStrike">
                <a:solidFill>
                  <a:srgbClr val="404040"/>
                </a:solidFill>
                <a:latin typeface="Times New Roman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Собрание граждан является правомочным если в нем приняли участие </a:t>
            </a:r>
            <a:r>
              <a:rPr b="1" lang="en-US" sz="2000" spc="-1" strike="noStrike" u="sng">
                <a:solidFill>
                  <a:srgbClr val="000000"/>
                </a:solidFill>
                <a:uFillTx/>
                <a:latin typeface="Times New Roman"/>
              </a:rPr>
              <a:t>не менее 30% жителей или 50 % делегатов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территории ТОС достигших 16-го возраста  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6" name="Line 4"/>
          <p:cNvSpPr/>
          <p:nvPr/>
        </p:nvSpPr>
        <p:spPr>
          <a:xfrm>
            <a:off x="469440" y="1893600"/>
            <a:ext cx="6618960" cy="360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5"/>
          <p:cNvSpPr/>
          <p:nvPr/>
        </p:nvSpPr>
        <p:spPr>
          <a:xfrm>
            <a:off x="10064880" y="5563800"/>
            <a:ext cx="2692080" cy="14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ОГКУ «Ресурсный центр по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поддержке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 НКО Иркутской области»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г. Иркутск, ул. Ленина, 54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тел. 8 (3952) 202-142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resurscenter.ngo@gmail.com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Рисунок 6" descr=""/>
          <p:cNvPicPr/>
          <p:nvPr/>
        </p:nvPicPr>
        <p:blipFill>
          <a:blip r:embed="rId1"/>
          <a:stretch/>
        </p:blipFill>
        <p:spPr>
          <a:xfrm>
            <a:off x="81000" y="1322640"/>
            <a:ext cx="4406760" cy="3209760"/>
          </a:xfrm>
          <a:prstGeom prst="rect">
            <a:avLst/>
          </a:prstGeom>
          <a:ln>
            <a:noFill/>
          </a:ln>
        </p:spPr>
      </p:pic>
      <p:sp>
        <p:nvSpPr>
          <p:cNvPr id="329" name="TextShape 1"/>
          <p:cNvSpPr txBox="1"/>
          <p:nvPr/>
        </p:nvSpPr>
        <p:spPr>
          <a:xfrm>
            <a:off x="563040" y="180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2060"/>
                </a:solidFill>
                <a:latin typeface="Times New Roman"/>
              </a:rPr>
              <a:t>ШАГ 4. Регистрация Устава ТОС в администрации МО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30" name="TextShape 2"/>
          <p:cNvSpPr txBox="1"/>
          <p:nvPr/>
        </p:nvSpPr>
        <p:spPr>
          <a:xfrm>
            <a:off x="4577040" y="1322640"/>
            <a:ext cx="5330160" cy="4471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Заявление о регистрации Устава ТОС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Копия решения представительного органа об утверждении границ ТОС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Протокол учредительного собрания/конференции по созданию ТОС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Устав ТОС в двух экземплярах 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Лист регистрации участников собрания/конференции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Список избранных членов инициативной группы с контактными данными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1" name="TextShape 3"/>
          <p:cNvSpPr txBox="1"/>
          <p:nvPr/>
        </p:nvSpPr>
        <p:spPr>
          <a:xfrm>
            <a:off x="563040" y="5324400"/>
            <a:ext cx="837072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3200" spc="-1" strike="noStrike">
                <a:solidFill>
                  <a:srgbClr val="ff0000"/>
                </a:solidFill>
                <a:latin typeface="Times New Roman"/>
              </a:rPr>
              <a:t>!</a:t>
            </a:r>
            <a:r>
              <a:rPr b="0" lang="en-US" sz="1800" spc="-1" strike="noStrike">
                <a:solidFill>
                  <a:srgbClr val="404040"/>
                </a:solidFill>
                <a:latin typeface="Times New Roman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Срок регистрации Устава устанавливает администрация МО, но он не может превышать </a:t>
            </a:r>
            <a:r>
              <a:rPr b="1" lang="en-US" sz="2000" spc="-1" strike="noStrike" u="sng">
                <a:solidFill>
                  <a:srgbClr val="000000"/>
                </a:solidFill>
                <a:uFillTx/>
                <a:latin typeface="Times New Roman"/>
              </a:rPr>
              <a:t>30 дней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2" name="CustomShape 4"/>
          <p:cNvSpPr/>
          <p:nvPr/>
        </p:nvSpPr>
        <p:spPr>
          <a:xfrm>
            <a:off x="9996120" y="5483520"/>
            <a:ext cx="2692080" cy="14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ОГКУ «Ресурсный центр по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поддержке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 НКО Иркутской области»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г. Иркутск, ул. Ленина, 54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тел. 8 (3952) 202-142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resurscenter.ngo@gmail.com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399600" y="6912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2060"/>
                </a:solidFill>
                <a:latin typeface="Times New Roman"/>
              </a:rPr>
              <a:t>ШАГ 5. Регистрация ТОС в качестве юридического лица 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34" name="TextShape 2"/>
          <p:cNvSpPr txBox="1"/>
          <p:nvPr/>
        </p:nvSpPr>
        <p:spPr>
          <a:xfrm>
            <a:off x="675720" y="2507400"/>
            <a:ext cx="8363160" cy="4002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Заявление о государственной регистрации юридического лица по </a:t>
            </a:r>
            <a:r>
              <a:rPr b="1" lang="en-US" sz="2400" spc="-1" strike="noStrike" u="sng">
                <a:solidFill>
                  <a:srgbClr val="000000"/>
                </a:solidFill>
                <a:uFillTx/>
                <a:latin typeface="Times New Roman"/>
              </a:rPr>
              <a:t>форме №P11001 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Учредительные документы, заверенные подписью председателя ТОС: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Times New Roman"/>
              </a:rPr>
              <a:t>Устав ТОС (в 3 экземплярах) прошитый, пронумерованный.</a:t>
            </a:r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Times New Roman"/>
              </a:rPr>
              <a:t>Протокол учредительного собрания или конференции граждан (в 2 экземплярах).</a:t>
            </a:r>
            <a:endParaRPr b="0" lang="en-US" sz="22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Госпошлина 4000 р. по реквизитам Управления МинЮста РФ по Иркутской области 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4800" spc="-1" strike="noStrike">
                <a:solidFill>
                  <a:srgbClr val="ff0000"/>
                </a:solidFill>
                <a:latin typeface="Times New Roman"/>
              </a:rPr>
              <a:t>!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В заявлении необходимо указать не менее трех учредителей    ТОС.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5" name="TextShape 3"/>
          <p:cNvSpPr txBox="1"/>
          <p:nvPr/>
        </p:nvSpPr>
        <p:spPr>
          <a:xfrm>
            <a:off x="399600" y="1459080"/>
            <a:ext cx="8915760" cy="717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В УПРАВЛЕНИЕ МИНИСТЕРСТВА ЮСТИЦИЙ РОССИИ ПО ИРКУТСКОЙ ОБЛАСТИ НЕОБХОДИМО ПРЕДСТАВИТЬ СЛЕДУЮЩИЕ ДОКУМЕНТЫ: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6" name="Line 4"/>
          <p:cNvSpPr/>
          <p:nvPr/>
        </p:nvSpPr>
        <p:spPr>
          <a:xfrm>
            <a:off x="515880" y="2315160"/>
            <a:ext cx="8682840" cy="360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7" name="CustomShape 5"/>
          <p:cNvSpPr/>
          <p:nvPr/>
        </p:nvSpPr>
        <p:spPr>
          <a:xfrm>
            <a:off x="10032840" y="5531760"/>
            <a:ext cx="2692080" cy="14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ОГКУ «Ресурсный центр по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поддержке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 НКО Иркутской области»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г. Иркутск, ул. Ленина, 54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тел. 8 (3952) 202-142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resurscenter.ngo@gmail.com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Рисунок 23" descr=""/>
          <p:cNvPicPr/>
          <p:nvPr/>
        </p:nvPicPr>
        <p:blipFill>
          <a:blip r:embed="rId1"/>
          <a:stretch/>
        </p:blipFill>
        <p:spPr>
          <a:xfrm>
            <a:off x="5938200" y="671040"/>
            <a:ext cx="2394720" cy="3193200"/>
          </a:xfrm>
          <a:prstGeom prst="rect">
            <a:avLst/>
          </a:prstGeom>
          <a:ln>
            <a:noFill/>
          </a:ln>
        </p:spPr>
      </p:pic>
      <p:sp>
        <p:nvSpPr>
          <p:cNvPr id="339" name="TextShape 1"/>
          <p:cNvSpPr txBox="1"/>
          <p:nvPr/>
        </p:nvSpPr>
        <p:spPr>
          <a:xfrm>
            <a:off x="412200" y="1080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2060"/>
                </a:solidFill>
                <a:latin typeface="Times New Roman"/>
              </a:rPr>
              <a:t>ШАГ 6. Заключительный этап </a:t>
            </a:r>
            <a:br/>
            <a:r>
              <a:rPr b="0" lang="en-US" sz="2400" spc="-1" strike="noStrike">
                <a:solidFill>
                  <a:srgbClr val="002060"/>
                </a:solidFill>
                <a:latin typeface="Times New Roman"/>
              </a:rPr>
              <a:t>(для ТОС с юр. лицом)</a:t>
            </a:r>
            <a:endParaRPr b="0" lang="en-US" sz="2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0" name="TextShape 2"/>
          <p:cNvSpPr txBox="1"/>
          <p:nvPr/>
        </p:nvSpPr>
        <p:spPr>
          <a:xfrm>
            <a:off x="637920" y="1331640"/>
            <a:ext cx="4185360" cy="1551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Сделать печать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Подать заявление на упрощенную систему налогообложения (в течении 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Times New Roman"/>
              </a:rPr>
              <a:t>30 дней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с момента регистрации)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41" name="TextShape 3"/>
          <p:cNvSpPr txBox="1"/>
          <p:nvPr/>
        </p:nvSpPr>
        <p:spPr>
          <a:xfrm>
            <a:off x="4823280" y="3661200"/>
            <a:ext cx="4185360" cy="3303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Сдать в территориальный орган федеральной службы государственной статистики «Сведения о среднесписочной численности работников» — 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Times New Roman"/>
              </a:rPr>
              <a:t>Форма по КНД 1110018.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Открыть расчетный счет в банке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342" name="Рисунок 6" descr=""/>
          <p:cNvPicPr/>
          <p:nvPr/>
        </p:nvPicPr>
        <p:blipFill>
          <a:blip r:embed="rId2"/>
          <a:stretch/>
        </p:blipFill>
        <p:spPr>
          <a:xfrm>
            <a:off x="1016640" y="2899800"/>
            <a:ext cx="2626200" cy="2626200"/>
          </a:xfrm>
          <a:prstGeom prst="rect">
            <a:avLst/>
          </a:prstGeom>
          <a:ln>
            <a:noFill/>
          </a:ln>
        </p:spPr>
      </p:pic>
      <p:sp>
        <p:nvSpPr>
          <p:cNvPr id="343" name="CustomShape 4"/>
          <p:cNvSpPr/>
          <p:nvPr/>
        </p:nvSpPr>
        <p:spPr>
          <a:xfrm>
            <a:off x="10017000" y="5433120"/>
            <a:ext cx="2692080" cy="14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ОГКУ «Ресурсный центр по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поддержке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 НКО Иркутской области»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г. Иркутск, ул. Ленина, 54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тел. 8 (3952) 202-142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resurscenter.ngo@gmail.com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1073160" y="102240"/>
            <a:ext cx="938088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2060"/>
                </a:solidFill>
                <a:latin typeface="Times New Roman"/>
              </a:rPr>
              <a:t>ИЗМЕНЕНИЕ КОЛИЧЕСТВА ТОС  В ИРКУТСКОЙ ОБЛАСТИ 2013 – 2019 ГОДЫ </a:t>
            </a:r>
            <a:br/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345" name="Рисунок 6" descr=""/>
          <p:cNvPicPr/>
          <p:nvPr/>
        </p:nvPicPr>
        <p:blipFill>
          <a:blip r:embed="rId1"/>
          <a:stretch/>
        </p:blipFill>
        <p:spPr>
          <a:xfrm>
            <a:off x="1419480" y="1206000"/>
            <a:ext cx="6885000" cy="3225960"/>
          </a:xfrm>
          <a:prstGeom prst="rect">
            <a:avLst/>
          </a:prstGeom>
          <a:ln>
            <a:noFill/>
          </a:ln>
        </p:spPr>
      </p:pic>
      <p:pic>
        <p:nvPicPr>
          <p:cNvPr id="346" name="Рисунок 7" descr=""/>
          <p:cNvPicPr/>
          <p:nvPr/>
        </p:nvPicPr>
        <p:blipFill>
          <a:blip r:embed="rId2"/>
          <a:stretch/>
        </p:blipFill>
        <p:spPr>
          <a:xfrm>
            <a:off x="1280520" y="4734360"/>
            <a:ext cx="7519320" cy="1834920"/>
          </a:xfrm>
          <a:prstGeom prst="rect">
            <a:avLst/>
          </a:prstGeom>
          <a:ln>
            <a:noFill/>
          </a:ln>
        </p:spPr>
      </p:pic>
      <p:sp>
        <p:nvSpPr>
          <p:cNvPr id="347" name="CustomShape 2"/>
          <p:cNvSpPr/>
          <p:nvPr/>
        </p:nvSpPr>
        <p:spPr>
          <a:xfrm>
            <a:off x="3732840" y="4432680"/>
            <a:ext cx="2544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ТОС с юр. лицом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4270320" y="1640160"/>
            <a:ext cx="157392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Всего ТОС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349" name="Рисунок 10" descr=""/>
          <p:cNvPicPr/>
          <p:nvPr/>
        </p:nvPicPr>
        <p:blipFill>
          <a:blip r:embed="rId3"/>
          <a:stretch/>
        </p:blipFill>
        <p:spPr>
          <a:xfrm>
            <a:off x="205560" y="243000"/>
            <a:ext cx="792360" cy="963000"/>
          </a:xfrm>
          <a:prstGeom prst="rect">
            <a:avLst/>
          </a:prstGeom>
          <a:ln>
            <a:noFill/>
          </a:ln>
        </p:spPr>
      </p:pic>
      <p:sp>
        <p:nvSpPr>
          <p:cNvPr id="350" name="CustomShape 4"/>
          <p:cNvSpPr/>
          <p:nvPr/>
        </p:nvSpPr>
        <p:spPr>
          <a:xfrm>
            <a:off x="10000800" y="5499720"/>
            <a:ext cx="2692080" cy="14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ОГКУ «Ресурсный центр по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поддержке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 НКО Иркутской области»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г. Иркутск, ул. Ленина, 54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тел. 8 (3952) 202-142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resurscenter.ngo@gmail.com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1261800" y="6012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2060"/>
                </a:solidFill>
                <a:latin typeface="Times New Roman"/>
              </a:rPr>
              <a:t>КОЛИЧЕСТВО ТОС В 2017 – 2019 ГОДАХ</a:t>
            </a:r>
            <a:br/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352" name="Рисунок 6" descr=""/>
          <p:cNvPicPr/>
          <p:nvPr/>
        </p:nvPicPr>
        <p:blipFill>
          <a:blip r:embed="rId1"/>
          <a:stretch/>
        </p:blipFill>
        <p:spPr>
          <a:xfrm>
            <a:off x="147960" y="214920"/>
            <a:ext cx="2185200" cy="2331720"/>
          </a:xfrm>
          <a:prstGeom prst="rect">
            <a:avLst/>
          </a:prstGeom>
          <a:ln>
            <a:noFill/>
          </a:ln>
        </p:spPr>
      </p:pic>
      <p:pic>
        <p:nvPicPr>
          <p:cNvPr id="353" name="Рисунок 7" descr=""/>
          <p:cNvPicPr/>
          <p:nvPr/>
        </p:nvPicPr>
        <p:blipFill>
          <a:blip r:embed="rId2"/>
          <a:stretch/>
        </p:blipFill>
        <p:spPr>
          <a:xfrm>
            <a:off x="147960" y="2379240"/>
            <a:ext cx="4811760" cy="4607280"/>
          </a:xfrm>
          <a:prstGeom prst="rect">
            <a:avLst/>
          </a:prstGeom>
          <a:ln>
            <a:noFill/>
          </a:ln>
        </p:spPr>
      </p:pic>
      <p:pic>
        <p:nvPicPr>
          <p:cNvPr id="354" name="Рисунок 8" descr=""/>
          <p:cNvPicPr/>
          <p:nvPr/>
        </p:nvPicPr>
        <p:blipFill>
          <a:blip r:embed="rId3"/>
          <a:stretch/>
        </p:blipFill>
        <p:spPr>
          <a:xfrm>
            <a:off x="277200" y="128880"/>
            <a:ext cx="792360" cy="963000"/>
          </a:xfrm>
          <a:prstGeom prst="rect">
            <a:avLst/>
          </a:prstGeom>
          <a:ln>
            <a:noFill/>
          </a:ln>
        </p:spPr>
      </p:pic>
      <p:pic>
        <p:nvPicPr>
          <p:cNvPr id="355" name="Рисунок 9" descr=""/>
          <p:cNvPicPr/>
          <p:nvPr/>
        </p:nvPicPr>
        <p:blipFill>
          <a:blip r:embed="rId4"/>
          <a:stretch/>
        </p:blipFill>
        <p:spPr>
          <a:xfrm>
            <a:off x="5089320" y="641160"/>
            <a:ext cx="3880440" cy="6021360"/>
          </a:xfrm>
          <a:prstGeom prst="rect">
            <a:avLst/>
          </a:prstGeom>
          <a:ln>
            <a:noFill/>
          </a:ln>
        </p:spPr>
      </p:pic>
      <p:sp>
        <p:nvSpPr>
          <p:cNvPr id="356" name="CustomShape 2"/>
          <p:cNvSpPr/>
          <p:nvPr/>
        </p:nvSpPr>
        <p:spPr>
          <a:xfrm>
            <a:off x="10064880" y="5478840"/>
            <a:ext cx="2692080" cy="14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ОГКУ «Ресурсный центр по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поддержке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 НКО Иркутской области»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г. Иркутск, ул. Ленина, 54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тел. 8 (3952) 202-142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resurscenter.ngo@gmail.com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677160" y="2152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2060"/>
                </a:solidFill>
                <a:latin typeface="Times New Roman"/>
              </a:rPr>
              <a:t>ТОС – это форма участия в местном самоуправлении 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7" name="TextShape 2"/>
          <p:cNvSpPr txBox="1"/>
          <p:nvPr/>
        </p:nvSpPr>
        <p:spPr>
          <a:xfrm>
            <a:off x="677160" y="1536120"/>
            <a:ext cx="4831200" cy="4721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Согласно статье 27  № 131 – ФЗ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 под территориальным общественным самоуправлением понимается самоорганизация граждан по месту их жительства на части территории поселения, внутригородской территории города федерального значения, муниципального округа, городского округа, внутригородского района, а также в расположенных на межселенной территории населенных пунктах (либо на части их территории) для самостоятельного и под свою ответственность осуществления собственных инициатив по вопросам местного значения.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28" name="Рисунок 5" descr=""/>
          <p:cNvPicPr/>
          <p:nvPr/>
        </p:nvPicPr>
        <p:blipFill>
          <a:blip r:embed="rId1"/>
          <a:stretch/>
        </p:blipFill>
        <p:spPr>
          <a:xfrm>
            <a:off x="5986440" y="1362960"/>
            <a:ext cx="3038400" cy="4468680"/>
          </a:xfrm>
          <a:prstGeom prst="rect">
            <a:avLst/>
          </a:prstGeom>
          <a:ln>
            <a:noFill/>
          </a:ln>
          <a:effectLst>
            <a:outerShdw algn="tr" blurRad="50800" dir="8100000" dist="38100" rotWithShape="0">
              <a:srgbClr val="000000">
                <a:alpha val="40000"/>
              </a:srgbClr>
            </a:outerShdw>
          </a:effectLst>
        </p:spPr>
      </p:pic>
      <p:sp>
        <p:nvSpPr>
          <p:cNvPr id="229" name="CustomShape 3"/>
          <p:cNvSpPr/>
          <p:nvPr/>
        </p:nvSpPr>
        <p:spPr>
          <a:xfrm>
            <a:off x="9471600" y="5611680"/>
            <a:ext cx="2692080" cy="14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ОГКУ «Ресурсный центр по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поддержке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 НКО Иркутской области»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г. Иркутск, ул. Ленина, 54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тел. 8 (3952) 202-142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resurscenter.ngo@gmail.com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563040" y="15624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2060"/>
                </a:solidFill>
                <a:latin typeface="Times New Roman"/>
              </a:rPr>
              <a:t>Формы поддержки ТОС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8" name="TextShape 2"/>
          <p:cNvSpPr txBox="1"/>
          <p:nvPr/>
        </p:nvSpPr>
        <p:spPr>
          <a:xfrm>
            <a:off x="675720" y="1140480"/>
            <a:ext cx="8232120" cy="4900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Конкурс на лучший проект территориального общественного самоуправления Иркутской области  </a:t>
            </a:r>
            <a:r>
              <a:rPr b="0" lang="en-US" sz="2400" spc="-1" strike="noStrike" u="sng">
                <a:solidFill>
                  <a:srgbClr val="3fcde7"/>
                </a:solidFill>
                <a:uFillTx/>
                <a:latin typeface="Times New Roman"/>
                <a:hlinkClick r:id="rId1"/>
              </a:rPr>
              <a:t>http://irkobl.ru/sites/regpolicy/public/konkurs_tos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Конкурс Губернское собрание общественности Иркутской области </a:t>
            </a:r>
            <a:r>
              <a:rPr b="0" lang="en-US" sz="2400" spc="-1" strike="noStrike" u="sng">
                <a:solidFill>
                  <a:srgbClr val="3fcde7"/>
                </a:solidFill>
                <a:uFillTx/>
                <a:latin typeface="Times New Roman"/>
                <a:hlinkClick r:id="rId2"/>
              </a:rPr>
              <a:t>https://irkobl.ru/sites/ngo/gubernskoe_sobranie_obshchestvennosti_irkutskoy_oblasti/Конкурс%202019%20года/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«Доброволец России» - Всероссийский конкурс лучших волонтерских инициатив (Март-Июнь) </a:t>
            </a:r>
            <a:r>
              <a:rPr b="0" lang="en-US" sz="2400" spc="-1" strike="noStrike" u="sng">
                <a:solidFill>
                  <a:srgbClr val="3fcde7"/>
                </a:solidFill>
                <a:uFillTx/>
                <a:latin typeface="Times New Roman"/>
                <a:hlinkClick r:id="rId3"/>
              </a:rPr>
              <a:t>https://xn--90acesaqsbbbreoa5e3dp.xn--p1ai/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Фонд президентских грантов </a:t>
            </a:r>
            <a:r>
              <a:rPr b="0" lang="en-US" sz="2400" spc="-1" strike="noStrike" u="sng">
                <a:solidFill>
                  <a:srgbClr val="3fcde7"/>
                </a:solidFill>
                <a:uFillTx/>
                <a:latin typeface="Times New Roman"/>
                <a:hlinkClick r:id="rId4"/>
              </a:rPr>
              <a:t>https://президентскиегранты.рф/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59" name="CustomShape 3"/>
          <p:cNvSpPr/>
          <p:nvPr/>
        </p:nvSpPr>
        <p:spPr>
          <a:xfrm>
            <a:off x="10032840" y="5563800"/>
            <a:ext cx="2692080" cy="14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ОГКУ «Ресурсный центр по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поддержке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 НКО Иркутской области»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г. Иркутск, ул. Ленина, 54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тел. 8 (3952) 202-142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resurscenter.ngo@gmail.com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61" name="TextShape 2"/>
          <p:cNvSpPr txBox="1"/>
          <p:nvPr/>
        </p:nvSpPr>
        <p:spPr>
          <a:xfrm>
            <a:off x="675720" y="2161080"/>
            <a:ext cx="4185360" cy="576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62" name="TextShape 3"/>
          <p:cNvSpPr txBox="1"/>
          <p:nvPr/>
        </p:nvSpPr>
        <p:spPr>
          <a:xfrm>
            <a:off x="675720" y="2737080"/>
            <a:ext cx="4185360" cy="3303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63" name="TextShape 4"/>
          <p:cNvSpPr txBox="1"/>
          <p:nvPr/>
        </p:nvSpPr>
        <p:spPr>
          <a:xfrm>
            <a:off x="5088240" y="2161080"/>
            <a:ext cx="4185360" cy="576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64" name="TextShape 5"/>
          <p:cNvSpPr txBox="1"/>
          <p:nvPr/>
        </p:nvSpPr>
        <p:spPr>
          <a:xfrm>
            <a:off x="5088240" y="2737080"/>
            <a:ext cx="4185360" cy="3303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365" name="Рисунок 6" descr=""/>
          <p:cNvPicPr/>
          <p:nvPr/>
        </p:nvPicPr>
        <p:blipFill>
          <a:blip r:embed="rId1"/>
          <a:stretch/>
        </p:blipFill>
        <p:spPr>
          <a:xfrm>
            <a:off x="513360" y="0"/>
            <a:ext cx="9149400" cy="685764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3495960" y="1329120"/>
            <a:ext cx="5449680" cy="2655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just">
              <a:lnSpc>
                <a:spcPct val="100000"/>
              </a:lnSpc>
            </a:pPr>
            <a:r>
              <a:rPr b="0" lang="en-US" sz="2000" spc="-1" strike="noStrike">
                <a:solidFill>
                  <a:srgbClr val="002060"/>
                </a:solidFill>
                <a:latin typeface="Times New Roman"/>
              </a:rPr>
              <a:t>Управление Губернатора Иркутской области и Правительства Иркутской области по связям с общественностью и национальным отношениям</a:t>
            </a:r>
            <a:br/>
            <a:br/>
            <a:r>
              <a:rPr b="0" lang="en-US" sz="2000" spc="-1" strike="noStrike">
                <a:solidFill>
                  <a:srgbClr val="002060"/>
                </a:solidFill>
                <a:latin typeface="Times New Roman"/>
              </a:rPr>
              <a:t>Областное государственное казенное учреждение «Ресурсный центр по поддержке некоммерческих организаций Иркутской области</a:t>
            </a:r>
            <a:br/>
            <a:endParaRPr b="0" lang="en-US" sz="2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67" name="TextShape 2"/>
          <p:cNvSpPr txBox="1"/>
          <p:nvPr/>
        </p:nvSpPr>
        <p:spPr>
          <a:xfrm>
            <a:off x="4443840" y="3834000"/>
            <a:ext cx="4502160" cy="2142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r">
              <a:lnSpc>
                <a:spcPct val="10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г. Иркутск, ул. Ленина, 54</a:t>
            </a:r>
            <a:endParaRPr b="0" lang="ru-RU" sz="28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тел. 8 (3952) 202-142</a:t>
            </a:r>
            <a:endParaRPr b="0" lang="ru-RU" sz="28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resurscenter.ngo@gmail.com</a:t>
            </a:r>
            <a:endParaRPr b="0" lang="ru-RU" sz="28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endParaRPr b="0" lang="ru-RU" sz="2800" spc="-1" strike="noStrike">
              <a:latin typeface="Arial"/>
            </a:endParaRPr>
          </a:p>
        </p:txBody>
      </p:sp>
      <p:pic>
        <p:nvPicPr>
          <p:cNvPr id="368" name="Рисунок 3" descr=""/>
          <p:cNvPicPr/>
          <p:nvPr/>
        </p:nvPicPr>
        <p:blipFill>
          <a:blip r:embed="rId1"/>
          <a:stretch/>
        </p:blipFill>
        <p:spPr>
          <a:xfrm>
            <a:off x="1433520" y="1329120"/>
            <a:ext cx="1828080" cy="222732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Рисунок 10" descr=""/>
          <p:cNvPicPr/>
          <p:nvPr/>
        </p:nvPicPr>
        <p:blipFill>
          <a:blip r:embed="rId1"/>
          <a:stretch/>
        </p:blipFill>
        <p:spPr>
          <a:xfrm>
            <a:off x="2677680" y="3429000"/>
            <a:ext cx="4595400" cy="3446640"/>
          </a:xfrm>
          <a:prstGeom prst="rect">
            <a:avLst/>
          </a:prstGeom>
          <a:ln>
            <a:noFill/>
          </a:ln>
        </p:spPr>
      </p:pic>
      <p:sp>
        <p:nvSpPr>
          <p:cNvPr id="231" name="TextShape 1"/>
          <p:cNvSpPr txBox="1"/>
          <p:nvPr/>
        </p:nvSpPr>
        <p:spPr>
          <a:xfrm>
            <a:off x="736200" y="2908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2060"/>
                </a:solidFill>
                <a:latin typeface="Times New Roman"/>
              </a:rPr>
              <a:t>Территориальное общественное самоуправление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2" name="TextShape 2"/>
          <p:cNvSpPr txBox="1"/>
          <p:nvPr/>
        </p:nvSpPr>
        <p:spPr>
          <a:xfrm>
            <a:off x="677160" y="1950120"/>
            <a:ext cx="8596440" cy="1677600"/>
          </a:xfrm>
          <a:prstGeom prst="rect">
            <a:avLst/>
          </a:prstGeom>
          <a:solidFill>
            <a:srgbClr val="bfeaf9"/>
          </a:solidFill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Это эффективная форма реализации собственных инициатив направленных на улучшение качества жизни на своей территории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9471600" y="5611680"/>
            <a:ext cx="2692080" cy="14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ОГКУ «Ресурсный центр по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поддержке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 НКО Иркутской области»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г. Иркутск, ул. Ленина, 54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тел. 8 (3952) 202-142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resurscenter.ngo@gmail.com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Рисунок 27" descr=""/>
          <p:cNvPicPr/>
          <p:nvPr/>
        </p:nvPicPr>
        <p:blipFill>
          <a:blip r:embed="rId1"/>
          <a:stretch/>
        </p:blipFill>
        <p:spPr>
          <a:xfrm>
            <a:off x="895680" y="4371120"/>
            <a:ext cx="1460880" cy="1089720"/>
          </a:xfrm>
          <a:prstGeom prst="rect">
            <a:avLst/>
          </a:prstGeom>
          <a:ln>
            <a:noFill/>
          </a:ln>
        </p:spPr>
      </p:pic>
      <p:sp>
        <p:nvSpPr>
          <p:cNvPr id="235" name="TextShape 1"/>
          <p:cNvSpPr txBox="1"/>
          <p:nvPr/>
        </p:nvSpPr>
        <p:spPr>
          <a:xfrm>
            <a:off x="571320" y="12312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2060"/>
                </a:solidFill>
                <a:latin typeface="Times New Roman"/>
              </a:rPr>
              <a:t>Зачем нужен ТОС?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3718440" y="1443960"/>
            <a:ext cx="2222640" cy="2138760"/>
          </a:xfrm>
          <a:prstGeom prst="ellipse">
            <a:avLst/>
          </a:prstGeom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5400" spc="-1" strike="noStrike">
                <a:solidFill>
                  <a:srgbClr val="ffffff"/>
                </a:solidFill>
                <a:latin typeface="Times New Roman"/>
              </a:rPr>
              <a:t>ТОС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 rot="1106400">
            <a:off x="2640600" y="1451160"/>
            <a:ext cx="888480" cy="486720"/>
          </a:xfrm>
          <a:prstGeom prst="leftArrow">
            <a:avLst>
              <a:gd name="adj1" fmla="val 50000"/>
              <a:gd name="adj2" fmla="val 50000"/>
            </a:avLst>
          </a:prstGeom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CustomShape 4"/>
          <p:cNvSpPr/>
          <p:nvPr/>
        </p:nvSpPr>
        <p:spPr>
          <a:xfrm rot="11704200">
            <a:off x="6416280" y="2804400"/>
            <a:ext cx="888480" cy="486720"/>
          </a:xfrm>
          <a:prstGeom prst="leftArrow">
            <a:avLst>
              <a:gd name="adj1" fmla="val 50000"/>
              <a:gd name="adj2" fmla="val 50000"/>
            </a:avLst>
          </a:prstGeom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CustomShape 5"/>
          <p:cNvSpPr/>
          <p:nvPr/>
        </p:nvSpPr>
        <p:spPr>
          <a:xfrm rot="13193400">
            <a:off x="5954760" y="3819600"/>
            <a:ext cx="888480" cy="486720"/>
          </a:xfrm>
          <a:prstGeom prst="leftArrow">
            <a:avLst>
              <a:gd name="adj1" fmla="val 50000"/>
              <a:gd name="adj2" fmla="val 50000"/>
            </a:avLst>
          </a:prstGeom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CustomShape 6"/>
          <p:cNvSpPr/>
          <p:nvPr/>
        </p:nvSpPr>
        <p:spPr>
          <a:xfrm rot="15089400">
            <a:off x="5009400" y="4215960"/>
            <a:ext cx="888480" cy="486720"/>
          </a:xfrm>
          <a:prstGeom prst="leftArrow">
            <a:avLst>
              <a:gd name="adj1" fmla="val 50000"/>
              <a:gd name="adj2" fmla="val 50000"/>
            </a:avLst>
          </a:prstGeom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7"/>
          <p:cNvSpPr/>
          <p:nvPr/>
        </p:nvSpPr>
        <p:spPr>
          <a:xfrm rot="9828600">
            <a:off x="6228720" y="1465200"/>
            <a:ext cx="888480" cy="486720"/>
          </a:xfrm>
          <a:prstGeom prst="leftArrow">
            <a:avLst>
              <a:gd name="adj1" fmla="val 50000"/>
              <a:gd name="adj2" fmla="val 50000"/>
            </a:avLst>
          </a:prstGeom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CustomShape 8"/>
          <p:cNvSpPr/>
          <p:nvPr/>
        </p:nvSpPr>
        <p:spPr>
          <a:xfrm rot="20877600">
            <a:off x="2425320" y="2708280"/>
            <a:ext cx="888480" cy="486720"/>
          </a:xfrm>
          <a:prstGeom prst="leftArrow">
            <a:avLst>
              <a:gd name="adj1" fmla="val 50000"/>
              <a:gd name="adj2" fmla="val 50000"/>
            </a:avLst>
          </a:prstGeom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CustomShape 9"/>
          <p:cNvSpPr/>
          <p:nvPr/>
        </p:nvSpPr>
        <p:spPr>
          <a:xfrm rot="19054800">
            <a:off x="2898720" y="3759480"/>
            <a:ext cx="888480" cy="486720"/>
          </a:xfrm>
          <a:prstGeom prst="leftArrow">
            <a:avLst>
              <a:gd name="adj1" fmla="val 50000"/>
              <a:gd name="adj2" fmla="val 50000"/>
            </a:avLst>
          </a:prstGeom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CustomShape 10"/>
          <p:cNvSpPr/>
          <p:nvPr/>
        </p:nvSpPr>
        <p:spPr>
          <a:xfrm rot="16969200">
            <a:off x="3793680" y="4239000"/>
            <a:ext cx="888480" cy="486720"/>
          </a:xfrm>
          <a:prstGeom prst="leftArrow">
            <a:avLst>
              <a:gd name="adj1" fmla="val 50000"/>
              <a:gd name="adj2" fmla="val 50000"/>
            </a:avLst>
          </a:prstGeom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5" name="Рисунок 16" descr=""/>
          <p:cNvPicPr/>
          <p:nvPr/>
        </p:nvPicPr>
        <p:blipFill>
          <a:blip r:embed="rId2"/>
          <a:stretch/>
        </p:blipFill>
        <p:spPr>
          <a:xfrm>
            <a:off x="786960" y="839160"/>
            <a:ext cx="1484280" cy="1038960"/>
          </a:xfrm>
          <a:prstGeom prst="rect">
            <a:avLst/>
          </a:prstGeom>
          <a:ln>
            <a:noFill/>
          </a:ln>
        </p:spPr>
      </p:pic>
      <p:sp>
        <p:nvSpPr>
          <p:cNvPr id="246" name="CustomShape 11"/>
          <p:cNvSpPr/>
          <p:nvPr/>
        </p:nvSpPr>
        <p:spPr>
          <a:xfrm>
            <a:off x="696240" y="1817280"/>
            <a:ext cx="161280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Благоустройство территории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247" name="Рисунок 22" descr=""/>
          <p:cNvPicPr/>
          <p:nvPr/>
        </p:nvPicPr>
        <p:blipFill>
          <a:blip r:embed="rId3"/>
          <a:stretch/>
        </p:blipFill>
        <p:spPr>
          <a:xfrm>
            <a:off x="7502040" y="4281480"/>
            <a:ext cx="1377000" cy="1188720"/>
          </a:xfrm>
          <a:prstGeom prst="rect">
            <a:avLst/>
          </a:prstGeom>
          <a:ln>
            <a:noFill/>
          </a:ln>
        </p:spPr>
      </p:pic>
      <p:sp>
        <p:nvSpPr>
          <p:cNvPr id="248" name="CustomShape 12"/>
          <p:cNvSpPr/>
          <p:nvPr/>
        </p:nvSpPr>
        <p:spPr>
          <a:xfrm>
            <a:off x="6763320" y="5562360"/>
            <a:ext cx="29534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Организация общественного правопорядка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249" name="Рисунок 25" descr=""/>
          <p:cNvPicPr/>
          <p:nvPr/>
        </p:nvPicPr>
        <p:blipFill>
          <a:blip r:embed="rId4"/>
          <a:stretch/>
        </p:blipFill>
        <p:spPr>
          <a:xfrm>
            <a:off x="2781720" y="5226120"/>
            <a:ext cx="1959480" cy="1014480"/>
          </a:xfrm>
          <a:prstGeom prst="rect">
            <a:avLst/>
          </a:prstGeom>
          <a:ln>
            <a:noFill/>
          </a:ln>
        </p:spPr>
      </p:pic>
      <p:sp>
        <p:nvSpPr>
          <p:cNvPr id="250" name="CustomShape 13"/>
          <p:cNvSpPr/>
          <p:nvPr/>
        </p:nvSpPr>
        <p:spPr>
          <a:xfrm>
            <a:off x="2629080" y="6154920"/>
            <a:ext cx="21783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Детские и спортивные площадки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51" name="CustomShape 14"/>
          <p:cNvSpPr/>
          <p:nvPr/>
        </p:nvSpPr>
        <p:spPr>
          <a:xfrm>
            <a:off x="499320" y="5556600"/>
            <a:ext cx="22226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Решение вопросов пожарной безопасности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252" name="Рисунок 29" descr=""/>
          <p:cNvPicPr/>
          <p:nvPr/>
        </p:nvPicPr>
        <p:blipFill>
          <a:blip r:embed="rId5"/>
          <a:stretch/>
        </p:blipFill>
        <p:spPr>
          <a:xfrm>
            <a:off x="5151240" y="5226120"/>
            <a:ext cx="1580040" cy="921600"/>
          </a:xfrm>
          <a:prstGeom prst="rect">
            <a:avLst/>
          </a:prstGeom>
          <a:ln>
            <a:noFill/>
          </a:ln>
        </p:spPr>
      </p:pic>
      <p:sp>
        <p:nvSpPr>
          <p:cNvPr id="253" name="CustomShape 15"/>
          <p:cNvSpPr/>
          <p:nvPr/>
        </p:nvSpPr>
        <p:spPr>
          <a:xfrm>
            <a:off x="4574520" y="6246720"/>
            <a:ext cx="32331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Организация культурно-массовых и спортивных мероприятий 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254" name="Рисунок 31" descr=""/>
          <p:cNvPicPr/>
          <p:nvPr/>
        </p:nvPicPr>
        <p:blipFill>
          <a:blip r:embed="rId6"/>
          <a:stretch/>
        </p:blipFill>
        <p:spPr>
          <a:xfrm>
            <a:off x="522720" y="2488320"/>
            <a:ext cx="1861560" cy="1240920"/>
          </a:xfrm>
          <a:prstGeom prst="rect">
            <a:avLst/>
          </a:prstGeom>
          <a:ln>
            <a:noFill/>
          </a:ln>
        </p:spPr>
      </p:pic>
      <p:sp>
        <p:nvSpPr>
          <p:cNvPr id="255" name="CustomShape 16"/>
          <p:cNvSpPr/>
          <p:nvPr/>
        </p:nvSpPr>
        <p:spPr>
          <a:xfrm>
            <a:off x="571320" y="3802680"/>
            <a:ext cx="18615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Социальные проекты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256" name="Рисунок 33" descr=""/>
          <p:cNvPicPr/>
          <p:nvPr/>
        </p:nvPicPr>
        <p:blipFill>
          <a:blip r:embed="rId7"/>
          <a:stretch/>
        </p:blipFill>
        <p:spPr>
          <a:xfrm>
            <a:off x="7259040" y="862560"/>
            <a:ext cx="1802880" cy="1013760"/>
          </a:xfrm>
          <a:prstGeom prst="rect">
            <a:avLst/>
          </a:prstGeom>
          <a:ln>
            <a:noFill/>
          </a:ln>
        </p:spPr>
      </p:pic>
      <p:sp>
        <p:nvSpPr>
          <p:cNvPr id="257" name="CustomShape 17"/>
          <p:cNvSpPr/>
          <p:nvPr/>
        </p:nvSpPr>
        <p:spPr>
          <a:xfrm>
            <a:off x="6808680" y="1931400"/>
            <a:ext cx="29534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Работа с многодетными семьями, малоимущими и пенсионерами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258" name="Рисунок 35" descr=""/>
          <p:cNvPicPr/>
          <p:nvPr/>
        </p:nvPicPr>
        <p:blipFill>
          <a:blip r:embed="rId8"/>
          <a:stretch/>
        </p:blipFill>
        <p:spPr>
          <a:xfrm>
            <a:off x="7402680" y="2554920"/>
            <a:ext cx="2205720" cy="1155960"/>
          </a:xfrm>
          <a:prstGeom prst="rect">
            <a:avLst/>
          </a:prstGeom>
          <a:ln>
            <a:noFill/>
          </a:ln>
        </p:spPr>
      </p:pic>
      <p:sp>
        <p:nvSpPr>
          <p:cNvPr id="259" name="CustomShape 18"/>
          <p:cNvSpPr/>
          <p:nvPr/>
        </p:nvSpPr>
        <p:spPr>
          <a:xfrm>
            <a:off x="7402680" y="3707280"/>
            <a:ext cx="252468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Сохранение культурного наследия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60" name="CustomShape 19"/>
          <p:cNvSpPr/>
          <p:nvPr/>
        </p:nvSpPr>
        <p:spPr>
          <a:xfrm>
            <a:off x="9471600" y="5611680"/>
            <a:ext cx="2692080" cy="14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ОГКУ «Ресурсный центр по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поддержке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 НКО Иркутской области»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г. Иркутск, ул. Ленина, 54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тел. 8 (3952) 202-142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resurscenter.ngo@gmail.com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676440" y="27504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2060"/>
                </a:solidFill>
                <a:latin typeface="Times New Roman"/>
              </a:rPr>
              <a:t>Деятельность ТОС на территории Иркутской области регулируется 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838800" y="2072160"/>
            <a:ext cx="8271360" cy="1836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131 – ФЗ «Об общих принципах организации местного самоуправления в Российской Федерации»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838800" y="4385520"/>
            <a:ext cx="8271360" cy="1763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7 – ФЗ «О некоммерческих организациях»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(Для ТОС с образованием юридического лица)</a:t>
            </a:r>
            <a:r>
              <a:rPr b="0" lang="ru-RU" sz="1800" spc="-1" strike="noStrike">
                <a:solidFill>
                  <a:srgbClr val="ff0000"/>
                </a:solidFill>
                <a:latin typeface="Times New Roman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4" name="CustomShape 4"/>
          <p:cNvSpPr/>
          <p:nvPr/>
        </p:nvSpPr>
        <p:spPr>
          <a:xfrm>
            <a:off x="9471600" y="5611680"/>
            <a:ext cx="2692080" cy="14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ОГКУ «Ресурсный центр по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поддержке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 НКО Иркутской области»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г. Иркутск, ул. Ленина, 54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тел. 8 (3952) 202-142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resurscenter.ngo@gmail.com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495360" y="196560"/>
            <a:ext cx="879120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2060"/>
                </a:solidFill>
                <a:latin typeface="Times New Roman"/>
              </a:rPr>
              <a:t>Законом установлены возможные территории, </a:t>
            </a:r>
            <a:br/>
            <a:r>
              <a:rPr b="0" lang="en-US" sz="3600" spc="-1" strike="noStrike">
                <a:solidFill>
                  <a:srgbClr val="002060"/>
                </a:solidFill>
                <a:latin typeface="Times New Roman"/>
              </a:rPr>
              <a:t>в пределах которых может осуществляться ТОС:</a:t>
            </a:r>
            <a:br/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66" name="Объект 3" descr=""/>
          <p:cNvPicPr/>
          <p:nvPr/>
        </p:nvPicPr>
        <p:blipFill>
          <a:blip r:embed="rId1"/>
          <a:stretch/>
        </p:blipFill>
        <p:spPr>
          <a:xfrm>
            <a:off x="495360" y="2075760"/>
            <a:ext cx="2763720" cy="4017240"/>
          </a:xfrm>
          <a:prstGeom prst="rect">
            <a:avLst/>
          </a:prstGeom>
          <a:ln>
            <a:noFill/>
          </a:ln>
        </p:spPr>
      </p:pic>
      <p:sp>
        <p:nvSpPr>
          <p:cNvPr id="267" name="TextShape 2"/>
          <p:cNvSpPr txBox="1"/>
          <p:nvPr/>
        </p:nvSpPr>
        <p:spPr>
          <a:xfrm>
            <a:off x="3259440" y="2075760"/>
            <a:ext cx="5867280" cy="4240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подъезд многоквартирного жилого дома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многоквартирный жилой дом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группа жилых домов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жилой микрорайон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сельский населенный пункт, не являющийся поселением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Clr>
                <a:srgbClr val="5fcbef"/>
              </a:buClr>
              <a:buSzPct val="80000"/>
              <a:buFont typeface="Wingdings" charset="2"/>
              <a:buChar char="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иная часть территории поселения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8" name="Line 3"/>
          <p:cNvSpPr/>
          <p:nvPr/>
        </p:nvSpPr>
        <p:spPr>
          <a:xfrm>
            <a:off x="671040" y="1703520"/>
            <a:ext cx="8145720" cy="360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9" name="CustomShape 4"/>
          <p:cNvSpPr/>
          <p:nvPr/>
        </p:nvSpPr>
        <p:spPr>
          <a:xfrm>
            <a:off x="10113120" y="5562720"/>
            <a:ext cx="2692080" cy="14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ОГКУ «Ресурсный центр по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поддержке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 НКО Иркутской области»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г. Иркутск, ул. Ленина, 54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тел. 8 (3952) 202-142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resurscenter.ngo@gmail.com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675720" y="13752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n-US" sz="6000" spc="-1" strike="noStrike">
                <a:solidFill>
                  <a:srgbClr val="002060"/>
                </a:solidFill>
                <a:latin typeface="Times New Roman"/>
              </a:rPr>
              <a:t>ТОС может быть:</a:t>
            </a:r>
            <a:endParaRPr b="0" lang="en-US" sz="6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1" name="TextShape 2"/>
          <p:cNvSpPr txBox="1"/>
          <p:nvPr/>
        </p:nvSpPr>
        <p:spPr>
          <a:xfrm>
            <a:off x="675720" y="1288080"/>
            <a:ext cx="7419240" cy="3303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81"/>
              </a:spcBef>
              <a:buClr>
                <a:srgbClr val="3494ba"/>
              </a:buClr>
              <a:buSzPct val="85000"/>
              <a:buFont typeface="Wingdings" charset="2"/>
              <a:buChar char=""/>
            </a:pPr>
            <a:r>
              <a:rPr b="0" lang="en-US" sz="3600" spc="-1" strike="noStrike">
                <a:solidFill>
                  <a:srgbClr val="000000"/>
                </a:solidFill>
                <a:latin typeface="Times New Roman"/>
              </a:rPr>
              <a:t>Только в границах многоквартирных домов (МКД)</a:t>
            </a:r>
            <a:endParaRPr b="0" lang="en-US" sz="36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581"/>
              </a:spcBef>
              <a:buClr>
                <a:srgbClr val="3494ba"/>
              </a:buClr>
              <a:buSzPct val="85000"/>
              <a:buFont typeface="Wingdings" charset="2"/>
              <a:buChar char=""/>
            </a:pPr>
            <a:r>
              <a:rPr b="0" lang="en-US" sz="3600" spc="-1" strike="noStrike">
                <a:solidFill>
                  <a:srgbClr val="000000"/>
                </a:solidFill>
                <a:latin typeface="Times New Roman"/>
              </a:rPr>
              <a:t>Только в границах частного сектора</a:t>
            </a:r>
            <a:endParaRPr b="0" lang="en-US" sz="36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581"/>
              </a:spcBef>
              <a:buClr>
                <a:srgbClr val="3494ba"/>
              </a:buClr>
              <a:buSzPct val="85000"/>
              <a:buFont typeface="Wingdings" charset="2"/>
              <a:buChar char=""/>
            </a:pPr>
            <a:r>
              <a:rPr b="0" lang="en-US" sz="3600" spc="-1" strike="noStrike">
                <a:solidFill>
                  <a:srgbClr val="000000"/>
                </a:solidFill>
                <a:latin typeface="Times New Roman"/>
              </a:rPr>
              <a:t>И комбинированные (т.е. может включать в свои границы как дома частного сектора, так и МКД )</a:t>
            </a:r>
            <a:endParaRPr b="0" lang="en-US" sz="36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36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72" name="Рисунок 7" descr=""/>
          <p:cNvPicPr/>
          <p:nvPr/>
        </p:nvPicPr>
        <p:blipFill>
          <a:blip r:embed="rId1"/>
          <a:stretch/>
        </p:blipFill>
        <p:spPr>
          <a:xfrm>
            <a:off x="675720" y="4818600"/>
            <a:ext cx="8010360" cy="1901880"/>
          </a:xfrm>
          <a:prstGeom prst="rect">
            <a:avLst/>
          </a:prstGeom>
          <a:ln>
            <a:noFill/>
          </a:ln>
        </p:spPr>
      </p:pic>
      <p:sp>
        <p:nvSpPr>
          <p:cNvPr id="273" name="CustomShape 3"/>
          <p:cNvSpPr/>
          <p:nvPr/>
        </p:nvSpPr>
        <p:spPr>
          <a:xfrm>
            <a:off x="10057680" y="5574240"/>
            <a:ext cx="2692080" cy="14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ОГКУ «Ресурсный центр по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поддержке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 НКО Иркутской области»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г. Иркутск, ул. Ленина, 54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тел. 8 (3952) 202-142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resurscenter.ngo@gmail.com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494280" y="-180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2060"/>
                </a:solidFill>
                <a:latin typeface="Times New Roman"/>
              </a:rPr>
              <a:t>Если Вы решили, что вашему району, дому, подъезду пришла пора создать ТОС, советуем: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75" name="Рисунок 9" descr=""/>
          <p:cNvPicPr/>
          <p:nvPr/>
        </p:nvPicPr>
        <p:blipFill>
          <a:blip r:embed="rId1"/>
          <a:stretch/>
        </p:blipFill>
        <p:spPr>
          <a:xfrm>
            <a:off x="5499360" y="1350360"/>
            <a:ext cx="1906920" cy="1193400"/>
          </a:xfrm>
          <a:prstGeom prst="rect">
            <a:avLst/>
          </a:prstGeom>
          <a:ln>
            <a:noFill/>
          </a:ln>
        </p:spPr>
      </p:pic>
      <p:pic>
        <p:nvPicPr>
          <p:cNvPr id="276" name="Рисунок 3" descr=""/>
          <p:cNvPicPr/>
          <p:nvPr/>
        </p:nvPicPr>
        <p:blipFill>
          <a:blip r:embed="rId2"/>
          <a:srcRect l="4235" t="66131" r="63567" b="5434"/>
          <a:stretch/>
        </p:blipFill>
        <p:spPr>
          <a:xfrm>
            <a:off x="1269360" y="4979880"/>
            <a:ext cx="1956600" cy="1495080"/>
          </a:xfrm>
          <a:prstGeom prst="rect">
            <a:avLst/>
          </a:prstGeom>
          <a:ln>
            <a:noFill/>
          </a:ln>
        </p:spPr>
      </p:pic>
      <p:pic>
        <p:nvPicPr>
          <p:cNvPr id="277" name="Рисунок 4" descr=""/>
          <p:cNvPicPr/>
          <p:nvPr/>
        </p:nvPicPr>
        <p:blipFill>
          <a:blip r:embed="rId3"/>
          <a:srcRect l="2091" t="15987" r="69223" b="55578"/>
          <a:stretch/>
        </p:blipFill>
        <p:spPr>
          <a:xfrm>
            <a:off x="1490760" y="2558160"/>
            <a:ext cx="1743120" cy="1495080"/>
          </a:xfrm>
          <a:prstGeom prst="rect">
            <a:avLst/>
          </a:prstGeom>
          <a:ln>
            <a:noFill/>
          </a:ln>
        </p:spPr>
      </p:pic>
      <p:pic>
        <p:nvPicPr>
          <p:cNvPr id="278" name="Рисунок 7" descr=""/>
          <p:cNvPicPr/>
          <p:nvPr/>
        </p:nvPicPr>
        <p:blipFill>
          <a:blip r:embed="rId4"/>
          <a:stretch/>
        </p:blipFill>
        <p:spPr>
          <a:xfrm>
            <a:off x="5581440" y="3769200"/>
            <a:ext cx="1743120" cy="1495080"/>
          </a:xfrm>
          <a:prstGeom prst="rect">
            <a:avLst/>
          </a:prstGeom>
          <a:ln>
            <a:noFill/>
          </a:ln>
        </p:spPr>
      </p:pic>
      <p:pic>
        <p:nvPicPr>
          <p:cNvPr id="279" name="Рисунок 8" descr=""/>
          <p:cNvPicPr/>
          <p:nvPr/>
        </p:nvPicPr>
        <p:blipFill>
          <a:blip r:embed="rId5"/>
          <a:stretch/>
        </p:blipFill>
        <p:spPr>
          <a:xfrm>
            <a:off x="2247840" y="1632240"/>
            <a:ext cx="402120" cy="499680"/>
          </a:xfrm>
          <a:prstGeom prst="rect">
            <a:avLst/>
          </a:prstGeom>
          <a:ln>
            <a:noFill/>
          </a:ln>
        </p:spPr>
      </p:pic>
      <p:sp>
        <p:nvSpPr>
          <p:cNvPr id="280" name="CustomShape 2"/>
          <p:cNvSpPr/>
          <p:nvPr/>
        </p:nvSpPr>
        <p:spPr>
          <a:xfrm>
            <a:off x="2668680" y="1455840"/>
            <a:ext cx="261072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ОБРАЗОВАТЬ ИНИЦИАТИВНУЮ ГРУППУ ГРАЖДАН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281" name="Рисунок 15" descr=""/>
          <p:cNvPicPr/>
          <p:nvPr/>
        </p:nvPicPr>
        <p:blipFill>
          <a:blip r:embed="rId6"/>
          <a:stretch/>
        </p:blipFill>
        <p:spPr>
          <a:xfrm>
            <a:off x="3347640" y="3110760"/>
            <a:ext cx="402120" cy="493560"/>
          </a:xfrm>
          <a:prstGeom prst="rect">
            <a:avLst/>
          </a:prstGeom>
          <a:ln>
            <a:noFill/>
          </a:ln>
        </p:spPr>
      </p:pic>
      <p:sp>
        <p:nvSpPr>
          <p:cNvPr id="282" name="CustomShape 3"/>
          <p:cNvSpPr/>
          <p:nvPr/>
        </p:nvSpPr>
        <p:spPr>
          <a:xfrm>
            <a:off x="3863160" y="2801160"/>
            <a:ext cx="396072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УСТАНОВИТЬ ГРАНИЦЫ ТОС, УТВЕРДИТЬ ИХ В ПРЕДСТАВИТЕЛЬНОМ ОРГАНЕ МСУ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83" name="CustomShape 4"/>
          <p:cNvSpPr/>
          <p:nvPr/>
        </p:nvSpPr>
        <p:spPr>
          <a:xfrm>
            <a:off x="1601640" y="4068720"/>
            <a:ext cx="382680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ПРОВЕСТИ СОБРАНИЕ ГРАЖДАН (НЕ МЕНЕЕ 1/3 ГРАЖДАН, ПРОЖИВАЮЩИХ В ГРАНИЦАХ ТОС)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84" name="CustomShape 5"/>
          <p:cNvSpPr/>
          <p:nvPr/>
        </p:nvSpPr>
        <p:spPr>
          <a:xfrm>
            <a:off x="4062960" y="5401440"/>
            <a:ext cx="3826800" cy="10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ЗАРЕГИСТРИРОВАТЬ УСТАВ ТОС       В ОРГАНАХ МСУ (БЕЗ ЮР.ЛИЦА)      ИЛИ В ОРГАНАХ ЮСТИЦИИ                (В КАЧЕСТВЕ ЮР.ЛИЦА)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285" name="Рисунок 22" descr=""/>
          <p:cNvPicPr/>
          <p:nvPr/>
        </p:nvPicPr>
        <p:blipFill>
          <a:blip r:embed="rId7"/>
          <a:stretch/>
        </p:blipFill>
        <p:spPr>
          <a:xfrm>
            <a:off x="1140840" y="4269960"/>
            <a:ext cx="402120" cy="493560"/>
          </a:xfrm>
          <a:prstGeom prst="rect">
            <a:avLst/>
          </a:prstGeom>
          <a:ln>
            <a:noFill/>
          </a:ln>
        </p:spPr>
      </p:pic>
      <p:pic>
        <p:nvPicPr>
          <p:cNvPr id="286" name="Рисунок 23" descr=""/>
          <p:cNvPicPr/>
          <p:nvPr/>
        </p:nvPicPr>
        <p:blipFill>
          <a:blip r:embed="rId8"/>
          <a:stretch/>
        </p:blipFill>
        <p:spPr>
          <a:xfrm>
            <a:off x="3592800" y="5689800"/>
            <a:ext cx="402120" cy="493560"/>
          </a:xfrm>
          <a:prstGeom prst="rect">
            <a:avLst/>
          </a:prstGeom>
          <a:ln>
            <a:noFill/>
          </a:ln>
        </p:spPr>
      </p:pic>
      <p:sp>
        <p:nvSpPr>
          <p:cNvPr id="287" name="CustomShape 6"/>
          <p:cNvSpPr/>
          <p:nvPr/>
        </p:nvSpPr>
        <p:spPr>
          <a:xfrm>
            <a:off x="10096920" y="5492520"/>
            <a:ext cx="2692080" cy="14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ОГКУ «Ресурсный центр по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поддержке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 НКО Иркутской области»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г. Иркутск, ул. Ленина, 54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тел. 8 (3952) 202-142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resurscenter.ngo@gmail.com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Рисунок 3" descr=""/>
          <p:cNvPicPr/>
          <p:nvPr/>
        </p:nvPicPr>
        <p:blipFill>
          <a:blip r:embed="rId1"/>
          <a:stretch/>
        </p:blipFill>
        <p:spPr>
          <a:xfrm>
            <a:off x="5243400" y="3616920"/>
            <a:ext cx="3031920" cy="2654280"/>
          </a:xfrm>
          <a:prstGeom prst="rect">
            <a:avLst/>
          </a:prstGeom>
          <a:ln>
            <a:noFill/>
          </a:ln>
        </p:spPr>
      </p:pic>
      <p:sp>
        <p:nvSpPr>
          <p:cNvPr id="289" name="TextShape 1"/>
          <p:cNvSpPr txBox="1"/>
          <p:nvPr/>
        </p:nvSpPr>
        <p:spPr>
          <a:xfrm>
            <a:off x="563040" y="15624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2060"/>
                </a:solidFill>
                <a:latin typeface="Times New Roman"/>
              </a:rPr>
              <a:t>ШАГ 1. Инициативная группа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1057680" y="4362120"/>
            <a:ext cx="4185360" cy="1979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Образование инициативной группы оформляется </a:t>
            </a:r>
            <a:r>
              <a:rPr b="1" lang="en-US" sz="2400" spc="-1" strike="noStrike" u="sng">
                <a:solidFill>
                  <a:srgbClr val="000000"/>
                </a:solidFill>
                <a:uFillTx/>
                <a:latin typeface="Times New Roman"/>
              </a:rPr>
              <a:t>протоколом собрания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инициативной группы по созданию ТОС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91" name="Рисунок 4" descr=""/>
          <p:cNvPicPr/>
          <p:nvPr/>
        </p:nvPicPr>
        <p:blipFill>
          <a:blip r:embed="rId2"/>
          <a:stretch/>
        </p:blipFill>
        <p:spPr>
          <a:xfrm>
            <a:off x="648000" y="1304280"/>
            <a:ext cx="4404240" cy="2382480"/>
          </a:xfrm>
          <a:prstGeom prst="rect">
            <a:avLst/>
          </a:prstGeom>
          <a:ln>
            <a:noFill/>
          </a:ln>
        </p:spPr>
      </p:pic>
      <p:sp>
        <p:nvSpPr>
          <p:cNvPr id="292" name="CustomShape 3"/>
          <p:cNvSpPr/>
          <p:nvPr/>
        </p:nvSpPr>
        <p:spPr>
          <a:xfrm>
            <a:off x="4861440" y="1401120"/>
            <a:ext cx="4298040" cy="219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 u="sng">
                <a:solidFill>
                  <a:srgbClr val="000000"/>
                </a:solidFill>
                <a:uFillTx/>
                <a:latin typeface="Times New Roman"/>
              </a:rPr>
              <a:t>Не менее 3 человек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, проживающих на территории создаваемого ТОС и достигших </a:t>
            </a:r>
            <a:r>
              <a:rPr b="1" lang="ru-RU" sz="2400" spc="-1" strike="noStrike" u="sng">
                <a:solidFill>
                  <a:srgbClr val="000000"/>
                </a:solidFill>
                <a:uFillTx/>
                <a:latin typeface="Times New Roman"/>
              </a:rPr>
              <a:t>16-летнего возраста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293" name="CustomShape 4"/>
          <p:cNvSpPr/>
          <p:nvPr/>
        </p:nvSpPr>
        <p:spPr>
          <a:xfrm>
            <a:off x="10145160" y="5587920"/>
            <a:ext cx="2692080" cy="14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ОГКУ «Ресурсный центр по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поддержке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 НКО Иркутской области»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г. Иркутск, ул. Ленина, 54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тел. 8 (3952) 202-142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resurscenter.ngo@gmail.com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1626</TotalTime>
  <Application>LibreOffice/5.4.3.2$Windows_X86_64 LibreOffice_project/92a7159f7e4af62137622921e809f8546db437e5</Application>
  <Words>1641</Words>
  <Paragraphs>207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2020-01-28T07:42:40Z</dcterms:created>
  <dc:creator>Света Волкова</dc:creator>
  <dc:description/>
  <dc:language>ru-RU</dc:language>
  <cp:lastModifiedBy/>
  <cp:lastPrinted>2020-02-04T04:10:28Z</cp:lastPrinted>
  <dcterms:modified xsi:type="dcterms:W3CDTF">2020-02-11T15:40:42Z</dcterms:modified>
  <cp:revision>73</cp:revision>
  <dc:subject/>
  <dc:title>Что такое ТОС?  От этапа создания до развития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22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22</vt:i4>
  </property>
</Properties>
</file>